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4" r:id="rId4"/>
    <p:sldId id="273" r:id="rId5"/>
    <p:sldId id="275" r:id="rId6"/>
    <p:sldId id="276" r:id="rId7"/>
    <p:sldId id="278" r:id="rId8"/>
    <p:sldId id="277" r:id="rId9"/>
    <p:sldId id="257" r:id="rId10"/>
    <p:sldId id="258" r:id="rId11"/>
    <p:sldId id="259" r:id="rId12"/>
    <p:sldId id="260" r:id="rId13"/>
    <p:sldId id="296" r:id="rId14"/>
    <p:sldId id="281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9" r:id="rId23"/>
    <p:sldId id="268" r:id="rId24"/>
    <p:sldId id="270" r:id="rId25"/>
    <p:sldId id="271" r:id="rId26"/>
    <p:sldId id="279" r:id="rId27"/>
    <p:sldId id="280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92" autoAdjust="0"/>
    <p:restoredTop sz="94660"/>
  </p:normalViewPr>
  <p:slideViewPr>
    <p:cSldViewPr>
      <p:cViewPr varScale="1">
        <p:scale>
          <a:sx n="78" d="100"/>
          <a:sy n="78" d="100"/>
        </p:scale>
        <p:origin x="3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msdn.microsoft.com/ru-ru/library/z2kcy19k.aspx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1215" y="1124744"/>
            <a:ext cx="799288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С#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ілінде бағдарламалар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Microsoft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Visual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Studio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ортасында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яғни</a:t>
            </a:r>
            <a:endParaRPr lang="kk-KZ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интеграцияланған әзірлеу ортасына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(IDE,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Integrated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Development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Environment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біріктірілген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программалық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инструменттер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бағдарламалық құралдар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жиынында   дайындалады. </a:t>
            </a:r>
          </a:p>
          <a:p>
            <a:endParaRPr lang="kk-KZ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523857"/>
            <a:ext cx="80563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2400" b="1">
                <a:latin typeface="Times New Roman" pitchFamily="18" charset="0"/>
                <a:cs typeface="Times New Roman" pitchFamily="18" charset="0"/>
              </a:rPr>
              <a:t>2 Формаларды визуалды жобалау технологиясы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4850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88640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АТАУЛАР КЕ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ҢІСТІГІ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574749"/>
            <a:ext cx="79928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Атаулар кеңістігі C#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тілінде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бағдарламалауда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екі бағытта  қолданылады: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 indent="457200" algn="just"/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Атаулар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кеңістігіне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қол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жеткізу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C#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тілінде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қосымшалардың басым бөлігі 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директив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тер бөлімінен басталады.  Бұл бөлімде қосымшада жиі қолданылатын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атаулар кеңістігі көрсетіледі. Осылайша ондағы класстар мен оның әдістерін қолану кезінде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программист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ке класстың толық атауын жазу қажеттілігі жойылады.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Мысалы,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Framework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көптеген  класстарды ұйымдастыру үшін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атаулар кеңістігі  қолданады.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3343179"/>
              </p:ext>
            </p:extLst>
          </p:nvPr>
        </p:nvGraphicFramePr>
        <p:xfrm>
          <a:off x="1038214" y="3437071"/>
          <a:ext cx="6077585" cy="12281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775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2400" b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using</a:t>
                      </a:r>
                      <a:r>
                        <a:rPr lang="ru-RU" sz="2400" b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System</a:t>
                      </a:r>
                      <a:r>
                        <a:rPr lang="ru-RU" sz="2400" b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.....</a:t>
                      </a:r>
                      <a:endParaRPr lang="ru-RU" sz="2400" b="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24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Console.WriteLine</a:t>
                      </a:r>
                      <a:r>
                        <a:rPr lang="ru-RU" sz="2400" b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("</a:t>
                      </a:r>
                      <a:r>
                        <a:rPr lang="ru-RU" sz="2400" b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Hello</a:t>
                      </a:r>
                      <a:r>
                        <a:rPr lang="ru-RU" sz="2400" b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ru-RU" sz="2400" b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World</a:t>
                      </a:r>
                      <a:r>
                        <a:rPr lang="ru-RU" sz="2400" b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!");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5695679"/>
              </p:ext>
            </p:extLst>
          </p:nvPr>
        </p:nvGraphicFramePr>
        <p:xfrm>
          <a:off x="921121" y="5222569"/>
          <a:ext cx="6077585" cy="3869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775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System.Console.WriteLine</a:t>
                      </a:r>
                      <a:r>
                        <a:rPr lang="ru-RU" sz="24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("</a:t>
                      </a:r>
                      <a:r>
                        <a:rPr lang="ru-RU" sz="2400" b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Hello</a:t>
                      </a:r>
                      <a:r>
                        <a:rPr lang="ru-RU" sz="24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400" b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World</a:t>
                      </a:r>
                      <a:r>
                        <a:rPr lang="ru-RU" sz="24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!");</a:t>
                      </a:r>
                      <a:endParaRPr lang="ru-RU" sz="2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014844" y="4838661"/>
            <a:ext cx="99732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A2A2A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90181" y="5724127"/>
            <a:ext cx="7992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System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-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атаулар кеңістігі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ал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Console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-  класс. </a:t>
            </a:r>
          </a:p>
        </p:txBody>
      </p:sp>
    </p:spTree>
    <p:extLst>
      <p:ext uri="{BB962C8B-B14F-4D97-AF65-F5344CB8AC3E}">
        <p14:creationId xmlns:p14="http://schemas.microsoft.com/office/powerpoint/2010/main" val="2676987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88640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АТАУЛАР КЕ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ҢІСТІГІ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40087" y="836712"/>
            <a:ext cx="806436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just"/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Өз атаулар кеңістігін жариялау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. 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lvl="0"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Бағдарлама жазушының  </a:t>
            </a:r>
            <a:r>
              <a:rPr lang="kk-KZ" sz="2000" i="1" dirty="0">
                <a:latin typeface="Times New Roman" pitchFamily="18" charset="0"/>
                <a:cs typeface="Times New Roman" pitchFamily="18" charset="0"/>
              </a:rPr>
              <a:t>өз атаулар кеңістігін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жариялау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үлкен программалық жобаларда класстар мен әдістердің жұмыс облысын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область действия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бас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ару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ғ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көмектеседі.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lvl="0"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Атаулар кеңістігін жариялау үшін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  <a:hlinkClick r:id="rId2"/>
              </a:rPr>
              <a:t>namespace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кілттік сөзі қолданылады. Мысалы: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0868664"/>
              </p:ext>
            </p:extLst>
          </p:nvPr>
        </p:nvGraphicFramePr>
        <p:xfrm>
          <a:off x="540087" y="2775704"/>
          <a:ext cx="7560840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60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36952">
                <a:tc>
                  <a:txBody>
                    <a:bodyPr/>
                    <a:lstStyle/>
                    <a:p>
                      <a:r>
                        <a:rPr lang="ru-RU" sz="18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namespace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SampleNamespace</a:t>
                      </a:r>
                      <a:endParaRPr lang="ru-RU" sz="1800" b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{    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</a:t>
                      </a:r>
                      <a:r>
                        <a:rPr lang="ru-RU" sz="18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class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SampleClass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{       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</a:t>
                      </a:r>
                      <a:r>
                        <a:rPr lang="ru-RU" sz="18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public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void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SampleMethod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()       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   {            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      </a:t>
                      </a:r>
                      <a:r>
                        <a:rPr lang="ru-RU" sz="18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System.Console.WriteLine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("</a:t>
                      </a:r>
                      <a:r>
                        <a:rPr lang="ru-RU" sz="18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SampleMethod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inside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SampleNamespace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");        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   }   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}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}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69845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95" y="583792"/>
            <a:ext cx="80288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Толық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атаулар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Атаулар кеңістігі мен типтер  логикалық иерархияны көрсетеді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толық атаумен сипатталады  және атаулар бірігей болады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Келесі мысалда ішкі класстар мен атаулар кеңістігі  көрсетілген.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88640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АТАУЛАР КЕ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ҢІСТІГІ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1920414"/>
              </p:ext>
            </p:extLst>
          </p:nvPr>
        </p:nvGraphicFramePr>
        <p:xfrm>
          <a:off x="718556" y="1917606"/>
          <a:ext cx="3493404" cy="37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34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namespace</a:t>
                      </a:r>
                      <a:r>
                        <a:rPr lang="ru-RU" sz="20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N1     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// N1</a:t>
                      </a:r>
                    </a:p>
                    <a:p>
                      <a:r>
                        <a:rPr lang="ru-RU" sz="20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{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</a:t>
                      </a:r>
                      <a:r>
                        <a:rPr lang="ru-RU" sz="18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class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C1      // N1.C1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{     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   </a:t>
                      </a:r>
                      <a:r>
                        <a:rPr lang="ru-RU" sz="18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class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C2   // N1.C1.C2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   {        }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}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</a:t>
                      </a:r>
                      <a:r>
                        <a:rPr lang="ru-RU" sz="18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namespace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N2  // N1.N2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{     </a:t>
                      </a:r>
                      <a:r>
                        <a:rPr lang="ru-RU" sz="18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class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C2   // N1.N2.C2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     {        }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}</a:t>
                      </a:r>
                    </a:p>
                    <a:p>
                      <a:r>
                        <a:rPr lang="ru-RU" sz="20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}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355976" y="1945315"/>
            <a:ext cx="4327911" cy="42473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285750" lvl="0" indent="-285750" algn="just">
              <a:buFont typeface="Wingdings" pitchFamily="2" charset="2"/>
              <a:buChar char="§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N1 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атаулар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кеңістігі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285750" lvl="0" indent="-285750" algn="just">
              <a:buFont typeface="Wingdings" pitchFamily="2" charset="2"/>
              <a:buChar char="§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N2 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атаулар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кеңістігі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N1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атаулар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кеңістігінің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мүшесі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, т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атауы 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N1.N2</a:t>
            </a:r>
          </a:p>
          <a:p>
            <a:pPr marL="285750" lvl="0" indent="-285750" algn="just">
              <a:buFont typeface="Wingdings" pitchFamily="2" charset="2"/>
              <a:buChar char="§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C1 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класс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 N1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атаулар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кеңістігінің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мүшесі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, т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атауы -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N1.C1</a:t>
            </a:r>
          </a:p>
          <a:p>
            <a:pPr marL="285750" lvl="0" indent="-285750" algn="just">
              <a:buFont typeface="Wingdings" pitchFamily="2" charset="2"/>
              <a:buChar char="§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C2 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класс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атауы екі рет қолданылады, бірақ толық атаулары брігей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C2 класс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ының біріншісі 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 C1 класс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ының ішінде жарияланға, </a:t>
            </a:r>
          </a:p>
          <a:p>
            <a:pPr lvl="0" algn="just"/>
            <a:r>
              <a:rPr lang="kk-KZ" dirty="0">
                <a:latin typeface="Times New Roman" pitchFamily="18" charset="0"/>
                <a:cs typeface="Times New Roman" pitchFamily="18" charset="0"/>
              </a:rPr>
              <a:t>     толық атауы –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N1.C1.C2</a:t>
            </a:r>
          </a:p>
          <a:p>
            <a:pPr lvl="0"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kk-KZ" dirty="0">
                <a:latin typeface="Times New Roman" pitchFamily="18" charset="0"/>
                <a:cs typeface="Times New Roman" pitchFamily="18" charset="0"/>
              </a:rPr>
              <a:t>Екінші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C2  класс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 N2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атаулар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кеңістігі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ішінде жарияланған, оның толық атауы –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N1.N2.C2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446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B130D54-C05D-4D3E-A5DF-C2553EB33E99}"/>
              </a:ext>
            </a:extLst>
          </p:cNvPr>
          <p:cNvSpPr txBox="1"/>
          <p:nvPr/>
        </p:nvSpPr>
        <p:spPr>
          <a:xfrm>
            <a:off x="971600" y="476672"/>
            <a:ext cx="748883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k-KZ" b="1" i="0" dirty="0">
                <a:solidFill>
                  <a:srgbClr val="161616"/>
                </a:solidFill>
                <a:effectLst/>
                <a:latin typeface="Segoe UI" panose="020B0502040204020203" pitchFamily="34" charset="0"/>
              </a:rPr>
              <a:t>ТАПСЫРМА </a:t>
            </a:r>
          </a:p>
          <a:p>
            <a:pPr algn="ctr"/>
            <a:r>
              <a:rPr lang="en-US" b="1" i="0" dirty="0">
                <a:solidFill>
                  <a:srgbClr val="161616"/>
                </a:solidFill>
                <a:effectLst/>
                <a:latin typeface="Segoe UI" panose="020B0502040204020203" pitchFamily="34" charset="0"/>
              </a:rPr>
              <a:t>Visual Studio </a:t>
            </a:r>
            <a:r>
              <a:rPr lang="ru-RU" b="1" i="0" dirty="0" err="1">
                <a:solidFill>
                  <a:srgbClr val="161616"/>
                </a:solidFill>
                <a:effectLst/>
                <a:latin typeface="Segoe UI" panose="020B0502040204020203" pitchFamily="34" charset="0"/>
              </a:rPr>
              <a:t>бағдарламасында</a:t>
            </a:r>
            <a:r>
              <a:rPr lang="ru-RU" b="1" i="0" dirty="0">
                <a:solidFill>
                  <a:srgbClr val="161616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b="1" i="0" dirty="0">
                <a:solidFill>
                  <a:srgbClr val="161616"/>
                </a:solidFill>
                <a:effectLst/>
                <a:latin typeface="Segoe UI" panose="020B0502040204020203" pitchFamily="34" charset="0"/>
              </a:rPr>
              <a:t>C# </a:t>
            </a:r>
            <a:r>
              <a:rPr lang="ru-RU" b="1" i="0" dirty="0" err="1">
                <a:solidFill>
                  <a:srgbClr val="161616"/>
                </a:solidFill>
                <a:effectLst/>
                <a:latin typeface="Segoe UI" panose="020B0502040204020203" pitchFamily="34" charset="0"/>
              </a:rPr>
              <a:t>тілінде</a:t>
            </a:r>
            <a:r>
              <a:rPr lang="ru-RU" b="1" i="0" dirty="0">
                <a:solidFill>
                  <a:srgbClr val="161616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b="1" i="0" dirty="0">
                <a:solidFill>
                  <a:srgbClr val="161616"/>
                </a:solidFill>
                <a:effectLst/>
                <a:latin typeface="Segoe UI" panose="020B0502040204020203" pitchFamily="34" charset="0"/>
              </a:rPr>
              <a:t>Windows Forms </a:t>
            </a:r>
            <a:r>
              <a:rPr lang="ru-RU" b="1" i="0" dirty="0" err="1">
                <a:solidFill>
                  <a:srgbClr val="161616"/>
                </a:solidFill>
                <a:effectLst/>
                <a:latin typeface="Segoe UI" panose="020B0502040204020203" pitchFamily="34" charset="0"/>
              </a:rPr>
              <a:t>қосымшасын</a:t>
            </a:r>
            <a:r>
              <a:rPr lang="ru-RU" b="1" i="0" dirty="0">
                <a:solidFill>
                  <a:srgbClr val="161616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ru-RU" b="1" i="0" dirty="0" err="1">
                <a:solidFill>
                  <a:srgbClr val="161616"/>
                </a:solidFill>
                <a:effectLst/>
                <a:latin typeface="Segoe UI" panose="020B0502040204020203" pitchFamily="34" charset="0"/>
              </a:rPr>
              <a:t>әзірлеу</a:t>
            </a:r>
            <a:endParaRPr lang="ru-RU" b="1" i="0" dirty="0">
              <a:solidFill>
                <a:srgbClr val="161616"/>
              </a:solidFill>
              <a:effectLst/>
              <a:latin typeface="Segoe UI" panose="020B0502040204020203" pitchFamily="34" charset="0"/>
            </a:endParaRPr>
          </a:p>
          <a:p>
            <a:pPr algn="l"/>
            <a:endParaRPr lang="ru-RU" b="1" dirty="0">
              <a:solidFill>
                <a:srgbClr val="161616"/>
              </a:solidFill>
              <a:latin typeface="Segoe UI" panose="020B0502040204020203" pitchFamily="34" charset="0"/>
            </a:endParaRPr>
          </a:p>
          <a:p>
            <a:br>
              <a:rPr lang="ru-RU" b="0" i="0" dirty="0">
                <a:solidFill>
                  <a:srgbClr val="161616"/>
                </a:solidFill>
                <a:effectLst/>
                <a:latin typeface="Segoe UI" panose="020B0502040204020203" pitchFamily="34" charset="0"/>
              </a:rPr>
            </a:br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6CCDC6-95C5-46C0-B3DD-608100C5353A}"/>
              </a:ext>
            </a:extLst>
          </p:cNvPr>
          <p:cNvSpPr txBox="1"/>
          <p:nvPr/>
        </p:nvSpPr>
        <p:spPr>
          <a:xfrm>
            <a:off x="539552" y="2060848"/>
            <a:ext cx="784887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>
                <a:solidFill>
                  <a:srgbClr val="161616"/>
                </a:solidFill>
                <a:effectLst/>
                <a:latin typeface="Segoe UI" panose="020B0502040204020203" pitchFamily="34" charset="0"/>
              </a:rPr>
              <a:t>Создание приложения Windows </a:t>
            </a:r>
            <a:r>
              <a:rPr lang="ru-RU" b="1" i="0" dirty="0" err="1">
                <a:solidFill>
                  <a:srgbClr val="161616"/>
                </a:solidFill>
                <a:effectLst/>
                <a:latin typeface="Segoe UI" panose="020B0502040204020203" pitchFamily="34" charset="0"/>
              </a:rPr>
              <a:t>Forms</a:t>
            </a:r>
            <a:r>
              <a:rPr lang="ru-RU" b="1" i="0" dirty="0">
                <a:solidFill>
                  <a:srgbClr val="161616"/>
                </a:solidFill>
                <a:effectLst/>
                <a:latin typeface="Segoe UI" panose="020B0502040204020203" pitchFamily="34" charset="0"/>
              </a:rPr>
              <a:t> на C# в Visual Studio</a:t>
            </a:r>
          </a:p>
          <a:p>
            <a:r>
              <a:rPr lang="ru-KZ" dirty="0"/>
              <a:t>https://learn.microsoft.com/ru-ru/visualstudio/ide/create-csharp-winform-visual-studio?toc=%2Fvisualstudio%2Fget-started%2Fcsharp%2Ftoc.json&amp;bc=%2Fvisualstudio%2Fget-started%2Fcsharp%2Fbreadcrumb%2Ftoc.json&amp;view=vs-2022</a:t>
            </a:r>
          </a:p>
        </p:txBody>
      </p:sp>
    </p:spTree>
    <p:extLst>
      <p:ext uri="{BB962C8B-B14F-4D97-AF65-F5344CB8AC3E}">
        <p14:creationId xmlns:p14="http://schemas.microsoft.com/office/powerpoint/2010/main" val="32070900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5557" y="1268760"/>
            <a:ext cx="84249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20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ЛЕКЦИЯ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200" b="1" dirty="0">
                <a:latin typeface="Times New Roman" pitchFamily="18" charset="0"/>
                <a:cs typeface="Times New Roman" pitchFamily="18" charset="0"/>
              </a:rPr>
              <a:t>C# ТІЛІНІҢ ГРАФИКАЛЫҚ ИНТЕРФЕЙСІ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6781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260648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C# ТІЛІНІҢ ГРАФИКАЛЫҚ ИНТЕРФЕЙСІ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908720"/>
            <a:ext cx="828092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b="1" dirty="0">
                <a:latin typeface="Times New Roman" pitchFamily="18" charset="0"/>
                <a:cs typeface="Times New Roman" pitchFamily="18" charset="0"/>
              </a:rPr>
              <a:t>System.Drawing атаулар кеңістігі</a:t>
            </a:r>
          </a:p>
          <a:p>
            <a:pPr indent="457200" algn="just"/>
            <a:r>
              <a:rPr lang="kk-KZ" dirty="0">
                <a:latin typeface="Times New Roman" pitchFamily="18" charset="0"/>
                <a:cs typeface="Times New Roman" pitchFamily="18" charset="0"/>
              </a:rPr>
              <a:t>Microsoft .NET Framework шеңберінде жұмыс жасауға арналған C# қосымшасының графикалық интерфейсі (GDI+) – атаулар кеңістігінде біріктіріл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ген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кластар жиынынан тұрады.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indent="457200"/>
            <a:r>
              <a:rPr lang="ru-RU" dirty="0">
                <a:latin typeface="Times New Roman" pitchFamily="18" charset="0"/>
                <a:cs typeface="Times New Roman" pitchFamily="18" charset="0"/>
              </a:rPr>
              <a:t>GDI+ —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векторлық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суреттерді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құруға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салуға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мүмкіндік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беретін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Windows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ОЖ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бір бөлігі. </a:t>
            </a:r>
          </a:p>
          <a:p>
            <a:pPr indent="457200"/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GDI+ улучшает GDI (интерфейс графических устройств, входящий в состав более ранних версий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Windows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путем добавления новых возможностей и оптимизации существующих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  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indent="457200"/>
            <a:r>
              <a:rPr lang="ru-RU" dirty="0">
                <a:latin typeface="Times New Roman" pitchFamily="18" charset="0"/>
                <a:cs typeface="Times New Roman" pitchFamily="18" charset="0"/>
              </a:rPr>
              <a:t>GDI+ класс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интерфейстер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(набор оболочек).NET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Framework-ке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тиісті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7200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Графикалы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қ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интерфейс (GUI,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Graphic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User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Interface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пайдаланушының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программамен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визуалды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әрекеттесуін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қамтамасыз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етеді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indent="457200" algn="just"/>
            <a:r>
              <a:rPr lang="kk-KZ" dirty="0">
                <a:latin typeface="Times New Roman" pitchFamily="18" charset="0"/>
                <a:cs typeface="Times New Roman" pitchFamily="18" charset="0"/>
              </a:rPr>
              <a:t>C# тілінің GDI+ интерфейсінің (Graphics Device Interface - құрылғылардың графикалық интьерфейсі) негізгі атаулар кеңістігі -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System.Drawing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болып есептеледі.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dirty="0">
                <a:latin typeface="Times New Roman" pitchFamily="18" charset="0"/>
                <a:cs typeface="Times New Roman" pitchFamily="18" charset="0"/>
              </a:rPr>
              <a:t>Осы атаулар кеңістігіндегі кластар «сурет салуға» арналған объекттер мен құралдар тізбегін анықтайды.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84544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052736"/>
            <a:ext cx="792088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System.Drawing атаулар кеңістігіндегі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ең жиі қолданылатын класс –Brush класы болып есептеледі (Brushes, SolidBrush, т.б.).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b="1">
                <a:latin typeface="Times New Roman" pitchFamily="18" charset="0"/>
                <a:cs typeface="Times New Roman" pitchFamily="18" charset="0"/>
              </a:rPr>
              <a:t>Brush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объектісі (бояу жаққыш) геометриялық фигураның ішкі аумағын толтыру үшін қолданылады. Brush типі — абстрактілі базалық класс. Қалған типтер Brush типінен туындайды және басқа көптеген мүмкіндіктерді ұсынады. </a:t>
            </a:r>
          </a:p>
          <a:p>
            <a:pPr algn="just"/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Pen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(Pens, SystemPens). Pen (қаламұш) — класс объектісі, оның көмегімен түзу және қисық сызықтарды сызуға болады. Pen класында статикалық қасиеттер жиыны анықталған (мысалы, түсін орнату)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Font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(FontFamily). Font типіндегі объекттер қаріп (шрифт) сипаттамаларын анықтайды (атауы, өлшемі, жазылуы, т.б.). FontFamily бір топқа жататын, бірақ өзгешеліктері бар қаріптер жиынын ұсынады.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Graphics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. Осы класс монитор экранына геометриялық фигураларды, суреттерді, мәтіндерді шығару үшін қасиеттер мен әдістер жиынын анықтайды.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260648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C# ТІЛІНІҢ ГРАФИКАЛЫҚ ИНТЕРФЕЙСІ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7147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908720"/>
            <a:ext cx="78488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b="1" dirty="0">
                <a:latin typeface="Times New Roman" pitchFamily="18" charset="0"/>
                <a:cs typeface="Times New Roman" pitchFamily="18" charset="0"/>
              </a:rPr>
              <a:t>Region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. Бұл класс геометриялық фигураның алатын орнын анықтайды.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b="1" dirty="0">
                <a:latin typeface="Times New Roman" pitchFamily="18" charset="0"/>
                <a:cs typeface="Times New Roman" pitchFamily="18" charset="0"/>
              </a:rPr>
              <a:t>Point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(PointF). Осы құрылымдар нүкте координаттарымен жұмыс жасауды қамтамасыз етеді. Point – int типіндегі мәндермен, aл PointF – float типіндегі мәндермен жұмыс істейді.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b="1" dirty="0">
                <a:latin typeface="Times New Roman" pitchFamily="18" charset="0"/>
                <a:cs typeface="Times New Roman" pitchFamily="18" charset="0"/>
              </a:rPr>
              <a:t>System.Drawing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атаулар кеңістігінде Icon, Image, Color, Bitmap кластары және басқа да кластар бар.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260648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C# ТІЛІНІҢ ГРАФИКАЛЫҚ ИНТЕРФЕЙСІ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7694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908720"/>
            <a:ext cx="799288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3.2 Graphics класы</a:t>
            </a:r>
          </a:p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C# тілінде «сурет салудың» негізгі класы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Graphics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класы болып есептеледі. Ол бағдарламаның формасында графикалық ақпаратты шығаруға арналған.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Қосымшаның/қолданба терезесінде  бір бейнені салу үшін осы қосымша Graphics класының объектісін пайдалануы немесе құруы керек.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Осыдан кейін осы объекттің әдістері мен қасиеттерін пайдалана отырып, қосымшаның терезесінде түрлі фигураларды, мәтіндерді салу мүмкін болады.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Қосымшада Graphics класының объектісін құрамас бұрын «</a:t>
            </a:r>
            <a:r>
              <a:rPr lang="kk-KZ" sz="2000" i="1" dirty="0">
                <a:latin typeface="Times New Roman" pitchFamily="18" charset="0"/>
                <a:cs typeface="Times New Roman" pitchFamily="18" charset="0"/>
              </a:rPr>
              <a:t>сурет салу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» бойынша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оқиғалар өңдеуішін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анықтап алу керек.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260648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C# ТІЛІНІҢ ГРАФИКАЛЫҚ ИНТЕРФЕЙСІ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1348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260648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C# ТІЛІНІҢ ГРАФИКАЛЫҚ ИНТЕРФЕЙСІ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980728"/>
            <a:ext cx="777686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000" i="1" dirty="0">
                <a:latin typeface="Times New Roman" pitchFamily="18" charset="0"/>
                <a:cs typeface="Times New Roman" pitchFamily="18" charset="0"/>
              </a:rPr>
              <a:t>Windows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жүйесінде</a:t>
            </a:r>
            <a:r>
              <a:rPr lang="kk-KZ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терезенің орын ауыстыруы мен өлшемінің өзгеруін арнайы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WM_PAINT хабары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«бақылайды». Ол қосымшаны керекті уақытта терезені қайта салу қажеттігі жөнінде хабардар етіп отырады.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Тереземен кез келген жұмыс – оның монитор экранында орын ауыстыруы, өлшемдерінің өзгеруі, т.б. Windows жүйесінің  терезенің «суретін қайта салу» талабымен қатар жүреді.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Қосымшада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WM_PAINT оқиғалар өңдеуіші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осындай хабарды алғаннан кейін ол бүкіл терезені немесе оның бөлігінің суретін қайта салуы тиіс.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444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9" t="34722" r="7299" b="7890"/>
          <a:stretch/>
        </p:blipFill>
        <p:spPr bwMode="auto">
          <a:xfrm>
            <a:off x="437850" y="748931"/>
            <a:ext cx="8182416" cy="3693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05027" y="4442897"/>
            <a:ext cx="8496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Жоғары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бөлігінде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меню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строка меню)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орналас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қан, командалары: </a:t>
            </a:r>
          </a:p>
          <a:p>
            <a:pPr indent="457200"/>
            <a:r>
              <a:rPr lang="en-US" b="1" dirty="0">
                <a:latin typeface="Times New Roman" pitchFamily="18" charset="0"/>
                <a:cs typeface="Times New Roman" pitchFamily="18" charset="0"/>
              </a:rPr>
              <a:t>FILE, EDI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Т,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VIEW, PROJEC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Т,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BUILD, DEBUG,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ТЕАМ,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TOOLS, TEST, WINDOW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HELP.</a:t>
            </a:r>
            <a:endParaRPr lang="kk-KZ" b="1" dirty="0">
              <a:latin typeface="Times New Roman" pitchFamily="18" charset="0"/>
              <a:cs typeface="Times New Roman" pitchFamily="18" charset="0"/>
            </a:endParaRPr>
          </a:p>
          <a:p>
            <a:pPr indent="457200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Төменіректе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кнопкалары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инструменттер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панелі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ңа терезені немесе жаңа жобаны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ашу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орналасқан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,. </a:t>
            </a:r>
          </a:p>
          <a:p>
            <a:pPr indent="457200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Одан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өмен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tab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беттері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вкладка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орналас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қан, ағымдағы ашық файлды көрсетеді.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indent="457200"/>
            <a:endParaRPr lang="kk-KZ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59666" y="3837146"/>
            <a:ext cx="4340740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dirty="0"/>
              <a:t>Графический интерфейс окна </a:t>
            </a:r>
            <a:r>
              <a:rPr lang="ru-RU" dirty="0" err="1"/>
              <a:t>Visual</a:t>
            </a:r>
            <a:r>
              <a:rPr lang="ru-RU" dirty="0"/>
              <a:t> </a:t>
            </a:r>
            <a:r>
              <a:rPr lang="ru-RU" dirty="0" err="1"/>
              <a:t>Studio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6904" y="293025"/>
            <a:ext cx="80563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2400" b="1">
                <a:latin typeface="Times New Roman" pitchFamily="18" charset="0"/>
                <a:cs typeface="Times New Roman" pitchFamily="18" charset="0"/>
              </a:rPr>
              <a:t>2 Формаларды визуалды жобалау технологиясы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7976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5552" y="692696"/>
            <a:ext cx="78488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Форманың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WM_PAINT оқиғалар өңдеуішін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алдын ала дайындау үшін форма терезесінің қасиеттер терезесінде PAINT пунктін тышқанмен екі рет басу керек.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34431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C# ТІЛІНІҢ ГРАФИКАЛЫҚ ИНТЕРФЕЙСІ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74"/>
          <a:stretch>
            <a:fillRect/>
          </a:stretch>
        </p:blipFill>
        <p:spPr bwMode="auto">
          <a:xfrm>
            <a:off x="795552" y="1708359"/>
            <a:ext cx="6264696" cy="3520841"/>
          </a:xfrm>
          <a:prstGeom prst="rect">
            <a:avLst/>
          </a:prstGeom>
          <a:noFill/>
          <a:ln w="6350" cmpd="sng">
            <a:solidFill>
              <a:srgbClr val="000000"/>
            </a:solidFill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6776776" y="3409592"/>
            <a:ext cx="1872208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WM_PAINT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өңдеу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ішін құру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5263935"/>
            <a:ext cx="81048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Нәтижесінде WM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_PAINT оқиғалар өңдеуіші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құрылады (Form1_Paint). </a:t>
            </a:r>
          </a:p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Бұл өңдеуіш терезе бейнесін қайта салу керек болған жағдайларда әрдайым орындалады.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07606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1923" y="1335086"/>
            <a:ext cx="7272808" cy="14773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private void Form1_Paint(object sender,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PaintEventArgs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e)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{	Pen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myPen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= new Pen(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Color.Red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2);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	Graphics g =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e.Graphics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g.DrawEllipse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myPen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100, 100, 100, 100);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}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260648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C# ТІЛІНІҢ ГРАФИКАЛЫҚ ИНТЕРФЕЙСІ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924756"/>
            <a:ext cx="56166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Мысалы: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43430" y="2924944"/>
            <a:ext cx="79928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en-US" b="1" dirty="0">
                <a:latin typeface="Times New Roman" pitchFamily="18" charset="0"/>
                <a:cs typeface="Times New Roman" pitchFamily="18" charset="0"/>
              </a:rPr>
              <a:t>Form1_Paint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өңдеуішіне екі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параметр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жіберіледі.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indent="457200"/>
            <a:r>
              <a:rPr lang="kk-KZ" dirty="0">
                <a:latin typeface="Times New Roman" pitchFamily="18" charset="0"/>
                <a:cs typeface="Times New Roman" pitchFamily="18" charset="0"/>
              </a:rPr>
              <a:t>Бірінші параметр арқылы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оқиғаны туындатқан объектке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сілтеме жіберіледі, біздің жағдайымызда сілтеме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Form1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формасына жіберіледі (қай жерде сурет салу керек).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dirty="0">
                <a:latin typeface="Times New Roman" pitchFamily="18" charset="0"/>
                <a:cs typeface="Times New Roman" pitchFamily="18" charset="0"/>
              </a:rPr>
              <a:t>Екінші параметрді қарастыратын болсақ, осы параметр арқылы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PaintEventArgs класының объектісіне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сілтеме жіберіледі. Ол объект оқуға ғана арналған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ClipRectangle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қасиетіне ие. ClipRectangle қасиеті арқылы Paint оқиғасының өңдеуіші қайта салуы керекті облыстардың шекаралары беріледі. Осы шекаралар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Rectangle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класының объекттері ретінде беріледі. Осы кластың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Rectangle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класының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Left, Right, Width, Height қасиеттері, облысьның орналасу орны мен өлшемін анықтауға көмектеседі. Paint оқиғасының өңдеуіші ClipRectangle қасиетін ескермей, терезені толық қайтадан салады.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1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1923" y="1335086"/>
            <a:ext cx="7272808" cy="14773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private void Form1_Paint(object sender,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PaintEventArgs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e)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{	Pen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myPen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= new Pen(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Color.Red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2);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	Graphics g =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e.Graphics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g.DrawEllipse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myPen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100, 100, 100, 100);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}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260648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C# ТІЛІНІҢ ГРАФИКАЛЫҚ ИНТЕРФЕЙСІ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924756"/>
            <a:ext cx="56166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Мысалы: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23610" y="2838916"/>
            <a:ext cx="763682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buFont typeface="+mj-lt"/>
              <a:buAutoNum type="arabicParenR"/>
            </a:pP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Осы мысалда қызыл түсте,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пиксел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ьдегі қалыңдықта салу үшін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myPen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объект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ісі –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перо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 құрылады. </a:t>
            </a:r>
          </a:p>
          <a:p>
            <a:pPr indent="457200" algn="just">
              <a:buFont typeface="+mj-lt"/>
              <a:buAutoNum type="arabicParenR"/>
            </a:pP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Қайта салынатын облыс (бүкіл форма) үшін Graphics типіндегі g объектісі құрылады. Назар аударыңыз, </a:t>
            </a: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new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 қолданылмайды. </a:t>
            </a:r>
          </a:p>
          <a:p>
            <a:pPr indent="457200" algn="just">
              <a:buFont typeface="+mj-lt"/>
              <a:buAutoNum type="arabicParenR"/>
            </a:pP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Одан кейін g объектісі үшін эллипсті салу әдісі іске қосылады.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4311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980728"/>
            <a:ext cx="74888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Graphics типіндегі g объектісінің ерекшелігі – </a:t>
            </a: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монитор құрылғысының контекстне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нұсқауыш болып келуі (компьютер бейнекартасының драйверімен қосымшаны байланыстыратын Windows жүйесінің арнайы бағдарламалары).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Құрылғылар </a:t>
            </a:r>
            <a:r>
              <a:rPr lang="kk-KZ" sz="2400" i="1" dirty="0">
                <a:latin typeface="Times New Roman" pitchFamily="18" charset="0"/>
                <a:cs typeface="Times New Roman" pitchFamily="18" charset="0"/>
              </a:rPr>
              <a:t>контекстерінің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 көмегімен Windows жүйесі </a:t>
            </a:r>
            <a:r>
              <a:rPr lang="kk-KZ" sz="2400" i="1" dirty="0">
                <a:latin typeface="Times New Roman" pitchFamily="18" charset="0"/>
                <a:cs typeface="Times New Roman" pitchFamily="18" charset="0"/>
              </a:rPr>
              <a:t>қосымшалар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 мен компьютер құрылғыларының </a:t>
            </a:r>
            <a:r>
              <a:rPr lang="kk-KZ" sz="2400" i="1" dirty="0">
                <a:latin typeface="Times New Roman" pitchFamily="18" charset="0"/>
                <a:cs typeface="Times New Roman" pitchFamily="18" charset="0"/>
              </a:rPr>
              <a:t>драйверлер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i="1" dirty="0">
                <a:latin typeface="Times New Roman" pitchFamily="18" charset="0"/>
                <a:cs typeface="Times New Roman" pitchFamily="18" charset="0"/>
              </a:rPr>
              <a:t>үйлесімділігін қамтамасыз теді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, мысалы бағдарлама коды бейнекарта типіне тәуелсіз болып, өзгеріссіз қалады, ал бейнекартаны басқару бойынша барлық мәселелерді монитор құрылғысының контексі шешеді.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260648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C# ТІЛІНІҢ ГРАФИКАЛЫҚ ИНТЕРФЕЙСІ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0086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1923" y="1335086"/>
            <a:ext cx="7272808" cy="14773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private void Form1_Paint(object sender,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PaintEventArgs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e)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{	Pen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myPen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= new Pen(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Color.Red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2);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	Graphics g =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e.Graphics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g.DrawEllipse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myPen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100, 100, 100, 100);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}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260648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C# ТІЛІНІҢ ГРАФИКАЛЫҚ ИНТЕРФЕЙСІ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924756"/>
            <a:ext cx="56166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Мысалы: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23610" y="2838916"/>
            <a:ext cx="76368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400" dirty="0"/>
              <a:t>Бағдарламаның жұмысы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300581"/>
            <a:ext cx="4320480" cy="27927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3211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980728"/>
            <a:ext cx="777686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Graphics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класы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ның қасиеттері мен әдістері.</a:t>
            </a:r>
          </a:p>
          <a:p>
            <a:pPr indent="457200" algn="just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Clear()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 – бұл әдіс Graphics объектісін пайдаланушы таңдап алған түске бояйды.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Кейбір геометриялық фигураларды «салуға» арналған әдістердің үлкен тобы  қолданылады: </a:t>
            </a: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DrawArc(), DrawBezler(), DrawBeziers(), DrawCurve(), DrawEllipse(), DrawIcon(), DrawLine(), DrawLines(), DrawPie(), DrawPath(), DrawRectange(), DrawRectangles(), DrawString().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Геометриялық фигуралардың ішкі облыстарын толтыру үшін алдында </a:t>
            </a: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Fill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 сөзі бар әдістер қолданылады, мысалы, </a:t>
            </a: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FillPie(), FillElllpse()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 немесе </a:t>
            </a: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FillRectangle()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260648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C# ТІЛІНІҢ ГРАФИКАЛЫҚ ИНТЕРФЕЙСІ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0434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260648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C# ТІЛІНІҢ ГРАФИКАЛЫҚ ИНТЕРФЕЙСІ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8508" y="1649968"/>
            <a:ext cx="29979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Graphics g =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e.Graphics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62108" y="2019300"/>
            <a:ext cx="80465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Қайта салынатын облыс (бүкіл форма) үшін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Graphics типіндегі g объектісі құрылады.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06468" y="2927190"/>
            <a:ext cx="377590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e.Graphics.Clear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Color.Bisque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);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06468" y="3296522"/>
            <a:ext cx="80465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Форма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терезесін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тазартып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Color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Bisque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түсіне бояйды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06468" y="3887591"/>
            <a:ext cx="42968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Pen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myPen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= new Pen(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Color.Red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, 2);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6468" y="4220545"/>
            <a:ext cx="80673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«перо»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түсі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қызыл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қалындығы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- 2 пиксель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96772" y="4962336"/>
            <a:ext cx="80330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g.DrawString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st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, new Font("Times new Roman", 8),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Brushes.Blue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xc - 6,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yc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- 15);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9612" y="5655748"/>
            <a:ext cx="80673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Мәтінді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тиісті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орында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шығару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/>
              <a:t>шрифт </a:t>
            </a:r>
            <a:r>
              <a:rPr lang="ru-RU" sz="2000" dirty="0" err="1"/>
              <a:t>типі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өлмемі</a:t>
            </a:r>
            <a:r>
              <a:rPr lang="ru-RU" sz="2000" dirty="0"/>
              <a:t> </a:t>
            </a:r>
            <a:r>
              <a:rPr lang="ru-RU" sz="2000" dirty="0" err="1"/>
              <a:t>көрсетіледі</a:t>
            </a:r>
            <a:r>
              <a:rPr lang="ru-RU" sz="2000" dirty="0"/>
              <a:t>.   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06542" y="1083530"/>
            <a:ext cx="70338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Мысалдар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24905084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260648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C# ТІЛІНІҢ ГРАФИКАЛЫҚ ИНТЕРФЕЙСІ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1174" y="1196752"/>
            <a:ext cx="66772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g.FillEllipse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Brushes.White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, V[i, 0] - 12, V[i, 1] - 12, 25, 25);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64774" y="1566084"/>
            <a:ext cx="80465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Тіктөрбұрыш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облысының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ішіне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салынған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боялған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 эллипс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салынады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қос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координат,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ұзындығы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параметрлер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анықталады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09134" y="2473974"/>
            <a:ext cx="41585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/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g.DrawPolygon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myPen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myPoints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);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9134" y="2843306"/>
            <a:ext cx="80465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/>
              <a:t>Көпбұрыш</a:t>
            </a:r>
            <a:r>
              <a:rPr lang="ru-RU" sz="2000" dirty="0"/>
              <a:t> </a:t>
            </a:r>
            <a:r>
              <a:rPr lang="ru-RU" sz="2000" dirty="0" err="1"/>
              <a:t>салынады</a:t>
            </a:r>
            <a:r>
              <a:rPr lang="ru-RU" sz="2000" dirty="0"/>
              <a:t>, </a:t>
            </a:r>
            <a:r>
              <a:rPr lang="ru-RU" sz="2000" dirty="0" err="1"/>
              <a:t>төбелердің</a:t>
            </a:r>
            <a:r>
              <a:rPr lang="ru-RU" sz="2000" dirty="0"/>
              <a:t> </a:t>
            </a:r>
            <a:r>
              <a:rPr lang="ru-RU" sz="2000" dirty="0" err="1"/>
              <a:t>көөрдинаттары</a:t>
            </a:r>
            <a:r>
              <a:rPr lang="ru-RU" sz="2000" dirty="0"/>
              <a:t> </a:t>
            </a:r>
            <a:r>
              <a:rPr lang="ru-RU" sz="2000" dirty="0" err="1"/>
              <a:t>массивпен</a:t>
            </a:r>
            <a:r>
              <a:rPr lang="ru-RU" sz="2000" dirty="0"/>
              <a:t> </a:t>
            </a:r>
            <a:r>
              <a:rPr lang="ru-RU" sz="2000" dirty="0" err="1"/>
              <a:t>беріледі</a:t>
            </a:r>
            <a:r>
              <a:rPr lang="ru-RU" sz="2000" dirty="0"/>
              <a:t>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09134" y="3434375"/>
            <a:ext cx="45448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/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g.DrawLine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myPen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, 30, 250, 360, 250);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9134" y="3767329"/>
            <a:ext cx="80673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нүкте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арасында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жүргізілген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сызық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99438" y="4509120"/>
            <a:ext cx="80330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/>
              <a:t>g.FillRectangle</a:t>
            </a:r>
            <a:r>
              <a:rPr lang="en-US" sz="2000" b="1" dirty="0"/>
              <a:t>(</a:t>
            </a:r>
            <a:r>
              <a:rPr lang="en-US" sz="2000" b="1" dirty="0" err="1"/>
              <a:t>Brushes.Blue</a:t>
            </a:r>
            <a:r>
              <a:rPr lang="en-US" sz="2000" b="1" dirty="0"/>
              <a:t>, 25, 180, 25, 70);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5118" y="4930162"/>
            <a:ext cx="80673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Боялған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тіктөрбұрышты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сызады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жактағы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жоғарғы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бұрышының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кординаттары</a:t>
            </a:r>
            <a:r>
              <a:rPr lang="ru-RU" sz="2000" dirty="0"/>
              <a:t>, а также шириной и высотой.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6646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485" y="980728"/>
            <a:ext cx="54726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Бағдарламаны жүзеге асыру мысалы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260648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C# ТІЛІНІҢ ГРАФИКАЛЫҚ ИНТЕРФЕЙСІ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8912" y="1384084"/>
            <a:ext cx="8237544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dirty="0">
                <a:solidFill>
                  <a:srgbClr val="0000FF"/>
                </a:solidFill>
                <a:latin typeface="Courier New"/>
                <a:ea typeface="Times New Roman"/>
              </a:rPr>
              <a:t>private</a:t>
            </a:r>
            <a:r>
              <a:rPr lang="en-US" dirty="0">
                <a:latin typeface="Courier New"/>
                <a:ea typeface="Times New Roman"/>
              </a:rPr>
              <a:t> </a:t>
            </a:r>
            <a:r>
              <a:rPr lang="en-US" dirty="0">
                <a:solidFill>
                  <a:srgbClr val="0000FF"/>
                </a:solidFill>
                <a:latin typeface="Courier New"/>
                <a:ea typeface="Times New Roman"/>
              </a:rPr>
              <a:t>void</a:t>
            </a:r>
            <a:r>
              <a:rPr lang="en-US" dirty="0">
                <a:latin typeface="Courier New"/>
                <a:ea typeface="Times New Roman"/>
              </a:rPr>
              <a:t> Form1_Paint(</a:t>
            </a:r>
            <a:r>
              <a:rPr lang="en-US" dirty="0">
                <a:solidFill>
                  <a:srgbClr val="0000FF"/>
                </a:solidFill>
                <a:latin typeface="Courier New"/>
                <a:ea typeface="Times New Roman"/>
              </a:rPr>
              <a:t>object</a:t>
            </a:r>
            <a:r>
              <a:rPr lang="en-US" dirty="0">
                <a:latin typeface="Courier New"/>
                <a:ea typeface="Times New Roman"/>
              </a:rPr>
              <a:t> sender, </a:t>
            </a:r>
            <a:r>
              <a:rPr lang="en-US" dirty="0" err="1">
                <a:solidFill>
                  <a:srgbClr val="2B91AF"/>
                </a:solidFill>
                <a:latin typeface="Courier New"/>
                <a:ea typeface="Times New Roman"/>
              </a:rPr>
              <a:t>PaintEventArgs</a:t>
            </a:r>
            <a:r>
              <a:rPr lang="en-US" dirty="0">
                <a:latin typeface="Courier New"/>
                <a:ea typeface="Times New Roman"/>
              </a:rPr>
              <a:t> e)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Courier New"/>
                <a:ea typeface="Times New Roman"/>
              </a:rPr>
              <a:t> {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Courier New"/>
                <a:ea typeface="Times New Roman"/>
              </a:rPr>
              <a:t>  </a:t>
            </a:r>
            <a:r>
              <a:rPr lang="en-US" dirty="0">
                <a:solidFill>
                  <a:srgbClr val="2B91AF"/>
                </a:solidFill>
                <a:latin typeface="Courier New"/>
                <a:ea typeface="Times New Roman"/>
              </a:rPr>
              <a:t>Graphics</a:t>
            </a:r>
            <a:r>
              <a:rPr lang="en-US" dirty="0">
                <a:latin typeface="Courier New"/>
                <a:ea typeface="Times New Roman"/>
              </a:rPr>
              <a:t> g = </a:t>
            </a:r>
            <a:r>
              <a:rPr lang="en-US" dirty="0" err="1">
                <a:latin typeface="Courier New"/>
                <a:ea typeface="Times New Roman"/>
              </a:rPr>
              <a:t>e.Graphics</a:t>
            </a:r>
            <a:r>
              <a:rPr lang="en-US" dirty="0">
                <a:latin typeface="Courier New"/>
                <a:ea typeface="Times New Roman"/>
              </a:rPr>
              <a:t>;</a:t>
            </a:r>
          </a:p>
          <a:p>
            <a:pPr>
              <a:spcAft>
                <a:spcPts val="0"/>
              </a:spcAft>
            </a:pPr>
            <a:r>
              <a:rPr lang="en-US" dirty="0">
                <a:latin typeface="Courier New"/>
                <a:ea typeface="Times New Roman"/>
              </a:rPr>
              <a:t>. . . . .</a:t>
            </a:r>
          </a:p>
          <a:p>
            <a:pPr>
              <a:spcAft>
                <a:spcPts val="0"/>
              </a:spcAft>
            </a:pPr>
            <a:r>
              <a:rPr lang="en-US" dirty="0" err="1">
                <a:latin typeface="Courier New"/>
                <a:ea typeface="Times New Roman"/>
              </a:rPr>
              <a:t>e.Graphics.Clear</a:t>
            </a:r>
            <a:r>
              <a:rPr lang="en-US" dirty="0">
                <a:latin typeface="Courier New"/>
                <a:ea typeface="Times New Roman"/>
              </a:rPr>
              <a:t>(</a:t>
            </a:r>
            <a:r>
              <a:rPr lang="en-US" dirty="0" err="1">
                <a:solidFill>
                  <a:srgbClr val="2B91AF"/>
                </a:solidFill>
                <a:latin typeface="Courier New"/>
                <a:ea typeface="Times New Roman"/>
              </a:rPr>
              <a:t>Color</a:t>
            </a:r>
            <a:r>
              <a:rPr lang="en-US" dirty="0" err="1">
                <a:latin typeface="Courier New"/>
                <a:ea typeface="Times New Roman"/>
              </a:rPr>
              <a:t>.Bisque</a:t>
            </a:r>
            <a:r>
              <a:rPr lang="en-US" dirty="0">
                <a:latin typeface="Courier New"/>
                <a:ea typeface="Times New Roman"/>
              </a:rPr>
              <a:t>); 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Courier New"/>
                <a:ea typeface="Times New Roman"/>
              </a:rPr>
              <a:t>   </a:t>
            </a:r>
            <a:r>
              <a:rPr lang="en-US" dirty="0">
                <a:solidFill>
                  <a:srgbClr val="2B91AF"/>
                </a:solidFill>
                <a:latin typeface="Courier New"/>
                <a:ea typeface="Times New Roman"/>
              </a:rPr>
              <a:t>Pen</a:t>
            </a:r>
            <a:r>
              <a:rPr lang="en-US" dirty="0">
                <a:latin typeface="Courier New"/>
                <a:ea typeface="Times New Roman"/>
              </a:rPr>
              <a:t> </a:t>
            </a:r>
            <a:r>
              <a:rPr lang="en-US" dirty="0" err="1">
                <a:latin typeface="Courier New"/>
                <a:ea typeface="Times New Roman"/>
              </a:rPr>
              <a:t>myPen</a:t>
            </a:r>
            <a:r>
              <a:rPr lang="en-US" dirty="0">
                <a:latin typeface="Courier New"/>
                <a:ea typeface="Times New Roman"/>
              </a:rPr>
              <a:t> = </a:t>
            </a:r>
            <a:r>
              <a:rPr lang="en-US" dirty="0">
                <a:solidFill>
                  <a:srgbClr val="0000FF"/>
                </a:solidFill>
                <a:latin typeface="Courier New"/>
                <a:ea typeface="Times New Roman"/>
              </a:rPr>
              <a:t>new</a:t>
            </a:r>
            <a:r>
              <a:rPr lang="en-US" dirty="0">
                <a:latin typeface="Courier New"/>
                <a:ea typeface="Times New Roman"/>
              </a:rPr>
              <a:t> </a:t>
            </a:r>
            <a:r>
              <a:rPr lang="en-US" dirty="0">
                <a:solidFill>
                  <a:srgbClr val="2B91AF"/>
                </a:solidFill>
                <a:latin typeface="Courier New"/>
                <a:ea typeface="Times New Roman"/>
              </a:rPr>
              <a:t>Pen</a:t>
            </a:r>
            <a:r>
              <a:rPr lang="en-US" dirty="0">
                <a:latin typeface="Courier New"/>
                <a:ea typeface="Times New Roman"/>
              </a:rPr>
              <a:t>(</a:t>
            </a:r>
            <a:r>
              <a:rPr lang="en-US" dirty="0" err="1">
                <a:solidFill>
                  <a:srgbClr val="2B91AF"/>
                </a:solidFill>
                <a:latin typeface="Courier New"/>
                <a:ea typeface="Times New Roman"/>
              </a:rPr>
              <a:t>Color</a:t>
            </a:r>
            <a:r>
              <a:rPr lang="en-US" dirty="0" err="1">
                <a:latin typeface="Courier New"/>
                <a:ea typeface="Times New Roman"/>
              </a:rPr>
              <a:t>.Red</a:t>
            </a:r>
            <a:r>
              <a:rPr lang="en-US" dirty="0">
                <a:latin typeface="Courier New"/>
                <a:ea typeface="Times New Roman"/>
              </a:rPr>
              <a:t>, 2);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Courier New"/>
                <a:ea typeface="Times New Roman"/>
              </a:rPr>
              <a:t>   </a:t>
            </a:r>
            <a:r>
              <a:rPr lang="en-US" dirty="0">
                <a:solidFill>
                  <a:srgbClr val="0000FF"/>
                </a:solidFill>
                <a:latin typeface="Courier New"/>
                <a:ea typeface="Times New Roman"/>
              </a:rPr>
              <a:t>for</a:t>
            </a:r>
            <a:r>
              <a:rPr lang="en-US" dirty="0">
                <a:latin typeface="Courier New"/>
                <a:ea typeface="Times New Roman"/>
              </a:rPr>
              <a:t> (i = 0; i &lt; 9; i++)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Courier New"/>
                <a:ea typeface="Times New Roman"/>
              </a:rPr>
              <a:t>    </a:t>
            </a:r>
            <a:r>
              <a:rPr lang="en-US" dirty="0">
                <a:solidFill>
                  <a:srgbClr val="0000FF"/>
                </a:solidFill>
                <a:latin typeface="Courier New"/>
                <a:ea typeface="Times New Roman"/>
              </a:rPr>
              <a:t>for</a:t>
            </a:r>
            <a:r>
              <a:rPr lang="en-US" dirty="0">
                <a:latin typeface="Courier New"/>
                <a:ea typeface="Times New Roman"/>
              </a:rPr>
              <a:t> (j = 0; j &lt; 9; j++)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Courier New"/>
                <a:ea typeface="Times New Roman"/>
              </a:rPr>
              <a:t>     </a:t>
            </a:r>
            <a:r>
              <a:rPr lang="en-US" dirty="0">
                <a:solidFill>
                  <a:srgbClr val="0000FF"/>
                </a:solidFill>
                <a:latin typeface="Courier New"/>
                <a:ea typeface="Times New Roman"/>
              </a:rPr>
              <a:t>if</a:t>
            </a:r>
            <a:r>
              <a:rPr lang="en-US" dirty="0">
                <a:latin typeface="Courier New"/>
                <a:ea typeface="Times New Roman"/>
              </a:rPr>
              <a:t> ((a[i, j] != 0) &amp;&amp; (a[i, j] != 1000))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Courier New"/>
                <a:ea typeface="Times New Roman"/>
              </a:rPr>
              <a:t> </a:t>
            </a:r>
            <a:r>
              <a:rPr lang="ru-RU" dirty="0">
                <a:latin typeface="Courier New"/>
                <a:ea typeface="Times New Roman"/>
              </a:rPr>
              <a:t>    {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Courier New"/>
                <a:ea typeface="Times New Roman"/>
              </a:rPr>
              <a:t>      </a:t>
            </a:r>
            <a:r>
              <a:rPr lang="ru-RU" dirty="0" err="1">
                <a:latin typeface="Courier New"/>
                <a:ea typeface="Times New Roman"/>
              </a:rPr>
              <a:t>g.DrawLine</a:t>
            </a:r>
            <a:r>
              <a:rPr lang="ru-RU" dirty="0">
                <a:latin typeface="Courier New"/>
                <a:ea typeface="Times New Roman"/>
              </a:rPr>
              <a:t>(</a:t>
            </a:r>
            <a:r>
              <a:rPr lang="ru-RU" dirty="0" err="1">
                <a:latin typeface="Courier New"/>
                <a:ea typeface="Times New Roman"/>
              </a:rPr>
              <a:t>myPen</a:t>
            </a:r>
            <a:r>
              <a:rPr lang="ru-RU" dirty="0">
                <a:latin typeface="Courier New"/>
                <a:ea typeface="Times New Roman"/>
              </a:rPr>
              <a:t>, V[i, 0], V[i, 1], V[j, 0], V[j, 1]);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Courier New"/>
                <a:ea typeface="Times New Roman"/>
              </a:rPr>
              <a:t>      </a:t>
            </a:r>
            <a:r>
              <a:rPr lang="ru-RU" dirty="0" err="1">
                <a:latin typeface="Courier New"/>
                <a:ea typeface="Times New Roman"/>
              </a:rPr>
              <a:t>xc</a:t>
            </a:r>
            <a:r>
              <a:rPr lang="ru-RU" dirty="0">
                <a:latin typeface="Courier New"/>
                <a:ea typeface="Times New Roman"/>
              </a:rPr>
              <a:t> = (</a:t>
            </a:r>
            <a:r>
              <a:rPr lang="ru-RU" dirty="0" err="1">
                <a:solidFill>
                  <a:srgbClr val="0000FF"/>
                </a:solidFill>
                <a:latin typeface="Courier New"/>
                <a:ea typeface="Times New Roman"/>
              </a:rPr>
              <a:t>int</a:t>
            </a:r>
            <a:r>
              <a:rPr lang="ru-RU" dirty="0">
                <a:latin typeface="Courier New"/>
                <a:ea typeface="Times New Roman"/>
              </a:rPr>
              <a:t>)(V[i, 0] + V[j, 0]) / 2;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Courier New"/>
                <a:ea typeface="Times New Roman"/>
              </a:rPr>
              <a:t>      </a:t>
            </a:r>
            <a:r>
              <a:rPr lang="ru-RU" dirty="0" err="1">
                <a:latin typeface="Courier New"/>
                <a:ea typeface="Times New Roman"/>
              </a:rPr>
              <a:t>yc</a:t>
            </a:r>
            <a:r>
              <a:rPr lang="ru-RU" dirty="0">
                <a:latin typeface="Courier New"/>
                <a:ea typeface="Times New Roman"/>
              </a:rPr>
              <a:t> = (</a:t>
            </a:r>
            <a:r>
              <a:rPr lang="ru-RU" dirty="0" err="1">
                <a:solidFill>
                  <a:srgbClr val="0000FF"/>
                </a:solidFill>
                <a:latin typeface="Courier New"/>
                <a:ea typeface="Times New Roman"/>
              </a:rPr>
              <a:t>int</a:t>
            </a:r>
            <a:r>
              <a:rPr lang="ru-RU" dirty="0">
                <a:latin typeface="Courier New"/>
                <a:ea typeface="Times New Roman"/>
              </a:rPr>
              <a:t>)(V[i, 1] + V[j, 1]) / 2;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Courier New"/>
                <a:ea typeface="Times New Roman"/>
              </a:rPr>
              <a:t>      </a:t>
            </a:r>
            <a:r>
              <a:rPr lang="en-US" dirty="0" err="1">
                <a:latin typeface="Courier New"/>
                <a:ea typeface="Times New Roman"/>
              </a:rPr>
              <a:t>st</a:t>
            </a:r>
            <a:r>
              <a:rPr lang="en-US" dirty="0">
                <a:latin typeface="Courier New"/>
                <a:ea typeface="Times New Roman"/>
              </a:rPr>
              <a:t> = </a:t>
            </a:r>
            <a:r>
              <a:rPr lang="en-US" dirty="0" err="1">
                <a:solidFill>
                  <a:srgbClr val="2B91AF"/>
                </a:solidFill>
                <a:latin typeface="Courier New"/>
                <a:ea typeface="Times New Roman"/>
              </a:rPr>
              <a:t>Convert</a:t>
            </a:r>
            <a:r>
              <a:rPr lang="en-US" dirty="0" err="1">
                <a:latin typeface="Courier New"/>
                <a:ea typeface="Times New Roman"/>
              </a:rPr>
              <a:t>.ToString</a:t>
            </a:r>
            <a:r>
              <a:rPr lang="en-US" dirty="0">
                <a:latin typeface="Courier New"/>
                <a:ea typeface="Times New Roman"/>
              </a:rPr>
              <a:t>(a[i, j]);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Courier New"/>
                <a:ea typeface="Times New Roman"/>
              </a:rPr>
              <a:t>      </a:t>
            </a:r>
            <a:r>
              <a:rPr lang="en-US" dirty="0" err="1">
                <a:latin typeface="Courier New"/>
                <a:ea typeface="Times New Roman"/>
              </a:rPr>
              <a:t>g.DrawString</a:t>
            </a:r>
            <a:r>
              <a:rPr lang="en-US" dirty="0">
                <a:latin typeface="Courier New"/>
                <a:ea typeface="Times New Roman"/>
              </a:rPr>
              <a:t>(</a:t>
            </a:r>
            <a:r>
              <a:rPr lang="en-US" dirty="0" err="1">
                <a:latin typeface="Courier New"/>
                <a:ea typeface="Times New Roman"/>
              </a:rPr>
              <a:t>st</a:t>
            </a:r>
            <a:r>
              <a:rPr lang="en-US" dirty="0">
                <a:latin typeface="Courier New"/>
                <a:ea typeface="Times New Roman"/>
              </a:rPr>
              <a:t>, </a:t>
            </a:r>
            <a:r>
              <a:rPr lang="en-US" dirty="0">
                <a:solidFill>
                  <a:srgbClr val="0000FF"/>
                </a:solidFill>
                <a:latin typeface="Courier New"/>
                <a:ea typeface="Times New Roman"/>
              </a:rPr>
              <a:t>new</a:t>
            </a:r>
            <a:r>
              <a:rPr lang="en-US" dirty="0">
                <a:latin typeface="Courier New"/>
                <a:ea typeface="Times New Roman"/>
              </a:rPr>
              <a:t> </a:t>
            </a:r>
            <a:r>
              <a:rPr lang="en-US" dirty="0">
                <a:solidFill>
                  <a:srgbClr val="2B91AF"/>
                </a:solidFill>
                <a:latin typeface="Courier New"/>
                <a:ea typeface="Times New Roman"/>
              </a:rPr>
              <a:t>Font</a:t>
            </a:r>
            <a:r>
              <a:rPr lang="en-US" dirty="0">
                <a:latin typeface="Courier New"/>
                <a:ea typeface="Times New Roman"/>
              </a:rPr>
              <a:t>(</a:t>
            </a:r>
            <a:r>
              <a:rPr lang="en-US" dirty="0">
                <a:solidFill>
                  <a:srgbClr val="A31515"/>
                </a:solidFill>
                <a:latin typeface="Courier New"/>
                <a:ea typeface="Times New Roman"/>
              </a:rPr>
              <a:t>"Times new Roman"</a:t>
            </a:r>
            <a:r>
              <a:rPr lang="en-US" dirty="0">
                <a:latin typeface="Courier New"/>
                <a:ea typeface="Times New Roman"/>
              </a:rPr>
              <a:t>,8), </a:t>
            </a:r>
            <a:r>
              <a:rPr lang="en-US" dirty="0" err="1">
                <a:solidFill>
                  <a:srgbClr val="2B91AF"/>
                </a:solidFill>
                <a:latin typeface="Courier New"/>
                <a:ea typeface="Times New Roman"/>
              </a:rPr>
              <a:t>Brushes</a:t>
            </a:r>
            <a:r>
              <a:rPr lang="en-US" dirty="0" err="1">
                <a:latin typeface="Courier New"/>
                <a:ea typeface="Times New Roman"/>
              </a:rPr>
              <a:t>.Blue</a:t>
            </a:r>
            <a:r>
              <a:rPr lang="en-US" dirty="0">
                <a:latin typeface="Courier New"/>
                <a:ea typeface="Times New Roman"/>
              </a:rPr>
              <a:t>, xc - 6, </a:t>
            </a:r>
            <a:r>
              <a:rPr lang="en-US" dirty="0" err="1">
                <a:latin typeface="Courier New"/>
                <a:ea typeface="Times New Roman"/>
              </a:rPr>
              <a:t>yc</a:t>
            </a:r>
            <a:r>
              <a:rPr lang="en-US" dirty="0">
                <a:latin typeface="Courier New"/>
                <a:ea typeface="Times New Roman"/>
              </a:rPr>
              <a:t> - 15);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Courier New"/>
                <a:ea typeface="Times New Roman"/>
              </a:rPr>
              <a:t>     }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en-US" dirty="0">
              <a:latin typeface="Courier New"/>
              <a:ea typeface="Times New Roman"/>
            </a:endParaRPr>
          </a:p>
          <a:p>
            <a:pPr>
              <a:spcAft>
                <a:spcPts val="0"/>
              </a:spcAft>
            </a:pPr>
            <a:endParaRPr lang="en-US" dirty="0">
              <a:latin typeface="Courier New"/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12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477190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7224" y="825814"/>
            <a:ext cx="54726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Бағдарламаны жүзеге асыру мысалы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260648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C# ТІЛІНІҢ ГРАФИКАЛЫҚ ИНТЕРФЕЙСІ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195146"/>
            <a:ext cx="806489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000" dirty="0">
                <a:latin typeface="Courier New"/>
                <a:ea typeface="Times New Roman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urier New"/>
                <a:ea typeface="Times New Roman"/>
              </a:rPr>
              <a:t>for</a:t>
            </a:r>
            <a:r>
              <a:rPr lang="en-US" sz="2000" dirty="0">
                <a:latin typeface="Courier New"/>
                <a:ea typeface="Times New Roman"/>
              </a:rPr>
              <a:t> (i = 0; i &lt; 9; i++)</a:t>
            </a:r>
            <a:endParaRPr lang="ru-RU" sz="20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2000" dirty="0">
                <a:latin typeface="Courier New"/>
                <a:ea typeface="Times New Roman"/>
              </a:rPr>
              <a:t>   {</a:t>
            </a:r>
            <a:endParaRPr lang="ru-RU" sz="20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2000" dirty="0" err="1">
                <a:latin typeface="Courier New"/>
                <a:ea typeface="Times New Roman"/>
              </a:rPr>
              <a:t>g.FillEllipse</a:t>
            </a:r>
            <a:r>
              <a:rPr lang="en-US" sz="2000" dirty="0">
                <a:latin typeface="Courier New"/>
                <a:ea typeface="Times New Roman"/>
              </a:rPr>
              <a:t>(</a:t>
            </a:r>
            <a:r>
              <a:rPr lang="en-US" sz="2000" dirty="0" err="1">
                <a:solidFill>
                  <a:srgbClr val="2B91AF"/>
                </a:solidFill>
                <a:latin typeface="Courier New"/>
                <a:ea typeface="Times New Roman"/>
              </a:rPr>
              <a:t>Brushes</a:t>
            </a:r>
            <a:r>
              <a:rPr lang="en-US" sz="2000" dirty="0" err="1">
                <a:latin typeface="Courier New"/>
                <a:ea typeface="Times New Roman"/>
              </a:rPr>
              <a:t>.White</a:t>
            </a:r>
            <a:r>
              <a:rPr lang="en-US" sz="2000" dirty="0">
                <a:latin typeface="Courier New"/>
                <a:ea typeface="Times New Roman"/>
              </a:rPr>
              <a:t>, V[i, 0] - 12, V[i, 1] - 12, 25, 25);</a:t>
            </a:r>
            <a:endParaRPr lang="ru-RU" sz="20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2000" dirty="0">
                <a:latin typeface="Courier New"/>
                <a:ea typeface="Times New Roman"/>
              </a:rPr>
              <a:t>    </a:t>
            </a:r>
            <a:r>
              <a:rPr lang="en-US" sz="2000" dirty="0" err="1">
                <a:latin typeface="Courier New"/>
                <a:ea typeface="Times New Roman"/>
              </a:rPr>
              <a:t>st</a:t>
            </a:r>
            <a:r>
              <a:rPr lang="en-US" sz="2000" dirty="0">
                <a:latin typeface="Courier New"/>
                <a:ea typeface="Times New Roman"/>
              </a:rPr>
              <a:t> = </a:t>
            </a:r>
            <a:r>
              <a:rPr lang="en-US" sz="2000" dirty="0" err="1">
                <a:solidFill>
                  <a:srgbClr val="2B91AF"/>
                </a:solidFill>
                <a:latin typeface="Courier New"/>
                <a:ea typeface="Times New Roman"/>
              </a:rPr>
              <a:t>Convert</a:t>
            </a:r>
            <a:r>
              <a:rPr lang="en-US" sz="2000" dirty="0" err="1">
                <a:latin typeface="Courier New"/>
                <a:ea typeface="Times New Roman"/>
              </a:rPr>
              <a:t>.ToString</a:t>
            </a:r>
            <a:r>
              <a:rPr lang="en-US" sz="2000" dirty="0">
                <a:latin typeface="Courier New"/>
                <a:ea typeface="Times New Roman"/>
              </a:rPr>
              <a:t>(i);</a:t>
            </a:r>
            <a:endParaRPr lang="ru-RU" sz="20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2000" dirty="0">
                <a:latin typeface="Courier New"/>
                <a:ea typeface="Times New Roman"/>
              </a:rPr>
              <a:t>    </a:t>
            </a:r>
            <a:r>
              <a:rPr lang="en-US" sz="2000" dirty="0" err="1">
                <a:latin typeface="Courier New"/>
                <a:ea typeface="Times New Roman"/>
              </a:rPr>
              <a:t>g.DrawString</a:t>
            </a:r>
            <a:r>
              <a:rPr lang="en-US" sz="2000" dirty="0">
                <a:latin typeface="Courier New"/>
                <a:ea typeface="Times New Roman"/>
              </a:rPr>
              <a:t>(</a:t>
            </a:r>
            <a:r>
              <a:rPr lang="en-US" sz="2000" dirty="0" err="1">
                <a:latin typeface="Courier New"/>
                <a:ea typeface="Times New Roman"/>
              </a:rPr>
              <a:t>st</a:t>
            </a:r>
            <a:r>
              <a:rPr lang="en-US" sz="2000" dirty="0">
                <a:latin typeface="Courier New"/>
                <a:ea typeface="Times New Roman"/>
              </a:rPr>
              <a:t>, </a:t>
            </a:r>
            <a:r>
              <a:rPr lang="en-US" sz="2000" dirty="0">
                <a:solidFill>
                  <a:srgbClr val="0000FF"/>
                </a:solidFill>
                <a:latin typeface="Courier New"/>
                <a:ea typeface="Times New Roman"/>
              </a:rPr>
              <a:t>new</a:t>
            </a:r>
            <a:r>
              <a:rPr lang="en-US" sz="2000" dirty="0">
                <a:latin typeface="Courier New"/>
                <a:ea typeface="Times New Roman"/>
              </a:rPr>
              <a:t> </a:t>
            </a:r>
            <a:r>
              <a:rPr lang="en-US" sz="2000" dirty="0">
                <a:solidFill>
                  <a:srgbClr val="2B91AF"/>
                </a:solidFill>
                <a:latin typeface="Courier New"/>
                <a:ea typeface="Times New Roman"/>
              </a:rPr>
              <a:t>Font</a:t>
            </a:r>
            <a:r>
              <a:rPr lang="en-US" sz="2000" dirty="0">
                <a:latin typeface="Courier New"/>
                <a:ea typeface="Times New Roman"/>
              </a:rPr>
              <a:t>(</a:t>
            </a:r>
            <a:r>
              <a:rPr lang="en-US" sz="2000" dirty="0">
                <a:solidFill>
                  <a:srgbClr val="A31515"/>
                </a:solidFill>
                <a:latin typeface="Courier New"/>
                <a:ea typeface="Times New Roman"/>
              </a:rPr>
              <a:t>"10_IC_1"</a:t>
            </a:r>
            <a:r>
              <a:rPr lang="en-US" sz="2000" dirty="0">
                <a:latin typeface="Courier New"/>
                <a:ea typeface="Times New Roman"/>
              </a:rPr>
              <a:t>, 12), </a:t>
            </a:r>
            <a:r>
              <a:rPr lang="en-US" sz="2000" dirty="0" err="1">
                <a:solidFill>
                  <a:srgbClr val="2B91AF"/>
                </a:solidFill>
                <a:latin typeface="Courier New"/>
                <a:ea typeface="Times New Roman"/>
              </a:rPr>
              <a:t>Brushes</a:t>
            </a:r>
            <a:r>
              <a:rPr lang="en-US" sz="2000" dirty="0" err="1">
                <a:latin typeface="Courier New"/>
                <a:ea typeface="Times New Roman"/>
              </a:rPr>
              <a:t>.Black</a:t>
            </a:r>
            <a:r>
              <a:rPr lang="en-US" sz="2000" dirty="0">
                <a:latin typeface="Courier New"/>
                <a:ea typeface="Times New Roman"/>
              </a:rPr>
              <a:t>, V[i, 0] - 6, V[i, 1] - 6);</a:t>
            </a:r>
            <a:endParaRPr lang="ru-RU" sz="20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2000" dirty="0">
                <a:latin typeface="Courier New"/>
                <a:ea typeface="Times New Roman"/>
              </a:rPr>
              <a:t>   }</a:t>
            </a:r>
            <a:endParaRPr lang="ru-RU" sz="20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2000" dirty="0">
                <a:latin typeface="Courier New"/>
                <a:ea typeface="Times New Roman"/>
              </a:rPr>
              <a:t>  }</a:t>
            </a:r>
          </a:p>
          <a:p>
            <a:pPr>
              <a:spcAft>
                <a:spcPts val="0"/>
              </a:spcAft>
            </a:pPr>
            <a:r>
              <a:rPr lang="en-US" sz="2000" dirty="0">
                <a:effectLst/>
                <a:latin typeface="Courier New"/>
                <a:ea typeface="Times New Roman"/>
              </a:rPr>
              <a:t>. . . . </a:t>
            </a:r>
            <a:endParaRPr lang="ru-RU" sz="20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57071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0533" y="116632"/>
            <a:ext cx="74168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Times New Roman" pitchFamily="18" charset="0"/>
                <a:cs typeface="Times New Roman" pitchFamily="18" charset="0"/>
              </a:rPr>
              <a:t>Windows Forms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kk-KZ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Жиі қолданылатын қасиеттер , әдістері,  оқиғалар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32982"/>
              </p:ext>
            </p:extLst>
          </p:nvPr>
        </p:nvGraphicFramePr>
        <p:xfrm>
          <a:off x="395536" y="1039962"/>
          <a:ext cx="8352928" cy="33936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87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6159">
                <a:tc gridSpan="2">
                  <a:txBody>
                    <a:bodyPr/>
                    <a:lstStyle/>
                    <a:p>
                      <a:r>
                        <a:rPr lang="kk-KZ" b="1" dirty="0"/>
                        <a:t>Жиі қолданылатын әдістер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7516"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Close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Форманы жабу, жабылған форма  қайта ашылмайды.  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Закрывает форму и освобождает все ресурсы , например, память, задействованную для содержимого</a:t>
                      </a:r>
                    </a:p>
                    <a:p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формы. Закрытую форму нельзя открыть заново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159"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Hide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Форманы жасырады, бірақ оны жоймайды және оның ресурстарын жоймайды.  </a:t>
                      </a:r>
                    </a:p>
                    <a:p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Скрывает форму, но не уничтожает ее и не освобождает ее ресурсы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159"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Show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Жасырын форманы көрсетеді</a:t>
                      </a:r>
                      <a:endParaRPr lang="en-US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(Отображает скрытую форму)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0294813"/>
              </p:ext>
            </p:extLst>
          </p:nvPr>
        </p:nvGraphicFramePr>
        <p:xfrm>
          <a:off x="395536" y="4797152"/>
          <a:ext cx="8352928" cy="1303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87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6159">
                <a:tc gridSpan="2">
                  <a:txBody>
                    <a:bodyPr/>
                    <a:lstStyle/>
                    <a:p>
                      <a:r>
                        <a:rPr lang="kk-KZ" b="1" dirty="0"/>
                        <a:t>Жиі қолданылатын оқиға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7516"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Load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Формана ашыларда  пайда болатын оқиға.  </a:t>
                      </a:r>
                    </a:p>
                    <a:p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Происходит перед отображением формы.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90193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7224" y="825814"/>
            <a:ext cx="54726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Бағдарлама жұмысы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260648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C# ТІЛІНІҢ ГРАФИКАЛЫҚ ИНТЕРФЕЙСІ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95146"/>
            <a:ext cx="5616624" cy="46085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0124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641148"/>
            <a:ext cx="54726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Бағдарламаны жүзеге асыру мысалы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2200" y="52719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C# ТІЛІНІҢ ГРАФИКАЛЫҚ ИНТЕРФЕЙСІ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010480"/>
            <a:ext cx="802152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000" dirty="0">
                <a:solidFill>
                  <a:srgbClr val="0000FF"/>
                </a:solidFill>
                <a:latin typeface="Courier New"/>
                <a:ea typeface="Times New Roman"/>
              </a:rPr>
              <a:t>if</a:t>
            </a:r>
            <a:r>
              <a:rPr lang="en-US" sz="2000" dirty="0">
                <a:latin typeface="Courier New"/>
                <a:ea typeface="Times New Roman"/>
              </a:rPr>
              <a:t> (p == 1)</a:t>
            </a:r>
            <a:endParaRPr lang="ru-RU" sz="20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  <a:tabLst>
                <a:tab pos="675005" algn="l"/>
              </a:tabLst>
            </a:pPr>
            <a:r>
              <a:rPr lang="en-US" sz="2000" dirty="0">
                <a:latin typeface="Courier New"/>
                <a:ea typeface="Times New Roman"/>
              </a:rPr>
              <a:t>  {  </a:t>
            </a:r>
            <a:r>
              <a:rPr lang="en-US" sz="2000" dirty="0" err="1">
                <a:latin typeface="Courier New"/>
                <a:ea typeface="Times New Roman"/>
              </a:rPr>
              <a:t>g.Clear</a:t>
            </a:r>
            <a:r>
              <a:rPr lang="en-US" sz="2000" dirty="0">
                <a:latin typeface="Courier New"/>
                <a:ea typeface="Times New Roman"/>
              </a:rPr>
              <a:t>(</a:t>
            </a:r>
            <a:r>
              <a:rPr lang="en-US" sz="2000" dirty="0" err="1">
                <a:solidFill>
                  <a:srgbClr val="2B91AF"/>
                </a:solidFill>
                <a:latin typeface="Courier New"/>
                <a:ea typeface="Times New Roman"/>
              </a:rPr>
              <a:t>Color</a:t>
            </a:r>
            <a:r>
              <a:rPr lang="en-US" sz="2000" dirty="0" err="1">
                <a:latin typeface="Courier New"/>
                <a:ea typeface="Times New Roman"/>
              </a:rPr>
              <a:t>.White</a:t>
            </a:r>
            <a:r>
              <a:rPr lang="en-US" sz="2000" dirty="0">
                <a:latin typeface="Courier New"/>
                <a:ea typeface="Times New Roman"/>
              </a:rPr>
              <a:t>);</a:t>
            </a:r>
            <a:endParaRPr lang="ru-RU" sz="20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2000" dirty="0">
                <a:latin typeface="Courier New"/>
                <a:ea typeface="Times New Roman"/>
              </a:rPr>
              <a:t>     </a:t>
            </a:r>
            <a:r>
              <a:rPr lang="en-US" sz="2000" dirty="0" err="1">
                <a:latin typeface="Courier New"/>
                <a:ea typeface="Times New Roman"/>
              </a:rPr>
              <a:t>g.DrawRectangle</a:t>
            </a:r>
            <a:r>
              <a:rPr lang="en-US" sz="2000" dirty="0">
                <a:latin typeface="Courier New"/>
                <a:ea typeface="Times New Roman"/>
              </a:rPr>
              <a:t>(</a:t>
            </a:r>
            <a:r>
              <a:rPr lang="en-US" sz="2000" dirty="0">
                <a:solidFill>
                  <a:srgbClr val="0000FF"/>
                </a:solidFill>
                <a:latin typeface="Courier New"/>
                <a:ea typeface="Times New Roman"/>
              </a:rPr>
              <a:t>new</a:t>
            </a:r>
            <a:r>
              <a:rPr lang="en-US" sz="2000" dirty="0">
                <a:latin typeface="Courier New"/>
                <a:ea typeface="Times New Roman"/>
              </a:rPr>
              <a:t> </a:t>
            </a:r>
            <a:r>
              <a:rPr lang="en-US" sz="2000" dirty="0">
                <a:solidFill>
                  <a:srgbClr val="2B91AF"/>
                </a:solidFill>
                <a:latin typeface="Courier New"/>
                <a:ea typeface="Times New Roman"/>
              </a:rPr>
              <a:t>Pen</a:t>
            </a:r>
            <a:r>
              <a:rPr lang="en-US" sz="2000" dirty="0">
                <a:latin typeface="Courier New"/>
                <a:ea typeface="Times New Roman"/>
              </a:rPr>
              <a:t>(</a:t>
            </a:r>
            <a:r>
              <a:rPr lang="en-US" sz="2000" dirty="0" err="1">
                <a:solidFill>
                  <a:srgbClr val="2B91AF"/>
                </a:solidFill>
                <a:latin typeface="Courier New"/>
                <a:ea typeface="Times New Roman"/>
              </a:rPr>
              <a:t>Brushes</a:t>
            </a:r>
            <a:r>
              <a:rPr lang="en-US" sz="2000" dirty="0" err="1">
                <a:latin typeface="Courier New"/>
                <a:ea typeface="Times New Roman"/>
              </a:rPr>
              <a:t>.Blue</a:t>
            </a:r>
            <a:r>
              <a:rPr lang="en-US" sz="2000" dirty="0">
                <a:latin typeface="Courier New"/>
                <a:ea typeface="Times New Roman"/>
              </a:rPr>
              <a:t>, 2), 5, 5, 380, 270);</a:t>
            </a:r>
            <a:endParaRPr lang="ru-RU" sz="20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latin typeface="Courier New"/>
                <a:ea typeface="Times New Roman"/>
              </a:rPr>
              <a:t> </a:t>
            </a:r>
            <a:endParaRPr lang="ru-RU" sz="20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2000" dirty="0">
                <a:latin typeface="Courier New"/>
                <a:ea typeface="Times New Roman"/>
              </a:rPr>
              <a:t>   </a:t>
            </a:r>
            <a:r>
              <a:rPr lang="en-US" sz="2000" dirty="0">
                <a:solidFill>
                  <a:srgbClr val="2B91AF"/>
                </a:solidFill>
                <a:latin typeface="Courier New"/>
                <a:ea typeface="Times New Roman"/>
              </a:rPr>
              <a:t>Pen</a:t>
            </a:r>
            <a:r>
              <a:rPr lang="en-US" sz="2000" dirty="0">
                <a:latin typeface="Courier New"/>
                <a:ea typeface="Times New Roman"/>
              </a:rPr>
              <a:t> </a:t>
            </a:r>
            <a:r>
              <a:rPr lang="en-US" sz="2000" dirty="0" err="1">
                <a:latin typeface="Courier New"/>
                <a:ea typeface="Times New Roman"/>
              </a:rPr>
              <a:t>myPen</a:t>
            </a:r>
            <a:r>
              <a:rPr lang="en-US" sz="2000" dirty="0">
                <a:latin typeface="Courier New"/>
                <a:ea typeface="Times New Roman"/>
              </a:rPr>
              <a:t> = </a:t>
            </a:r>
            <a:r>
              <a:rPr lang="en-US" sz="2000" dirty="0">
                <a:solidFill>
                  <a:srgbClr val="0000FF"/>
                </a:solidFill>
                <a:latin typeface="Courier New"/>
                <a:ea typeface="Times New Roman"/>
              </a:rPr>
              <a:t>new</a:t>
            </a:r>
            <a:r>
              <a:rPr lang="en-US" sz="2000" dirty="0">
                <a:latin typeface="Courier New"/>
                <a:ea typeface="Times New Roman"/>
              </a:rPr>
              <a:t> </a:t>
            </a:r>
            <a:r>
              <a:rPr lang="en-US" sz="2000" dirty="0">
                <a:solidFill>
                  <a:srgbClr val="2B91AF"/>
                </a:solidFill>
                <a:latin typeface="Courier New"/>
                <a:ea typeface="Times New Roman"/>
              </a:rPr>
              <a:t>Pen</a:t>
            </a:r>
            <a:r>
              <a:rPr lang="en-US" sz="2000" dirty="0">
                <a:latin typeface="Courier New"/>
                <a:ea typeface="Times New Roman"/>
              </a:rPr>
              <a:t>(</a:t>
            </a:r>
            <a:r>
              <a:rPr lang="en-US" sz="2000" dirty="0" err="1">
                <a:solidFill>
                  <a:srgbClr val="2B91AF"/>
                </a:solidFill>
                <a:latin typeface="Courier New"/>
                <a:ea typeface="Times New Roman"/>
              </a:rPr>
              <a:t>Color</a:t>
            </a:r>
            <a:r>
              <a:rPr lang="en-US" sz="2000" dirty="0" err="1">
                <a:latin typeface="Courier New"/>
                <a:ea typeface="Times New Roman"/>
              </a:rPr>
              <a:t>.Black</a:t>
            </a:r>
            <a:r>
              <a:rPr lang="en-US" sz="2000" dirty="0">
                <a:latin typeface="Courier New"/>
                <a:ea typeface="Times New Roman"/>
              </a:rPr>
              <a:t>, 2);</a:t>
            </a:r>
            <a:endParaRPr lang="ru-RU" sz="20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2000" dirty="0">
                <a:latin typeface="Courier New"/>
                <a:ea typeface="Times New Roman"/>
              </a:rPr>
              <a:t>   </a:t>
            </a:r>
            <a:r>
              <a:rPr lang="en-US" sz="2000" dirty="0">
                <a:solidFill>
                  <a:srgbClr val="2B91AF"/>
                </a:solidFill>
                <a:latin typeface="Courier New"/>
                <a:ea typeface="Times New Roman"/>
              </a:rPr>
              <a:t>Point</a:t>
            </a:r>
            <a:r>
              <a:rPr lang="en-US" sz="2000" dirty="0">
                <a:latin typeface="Courier New"/>
                <a:ea typeface="Times New Roman"/>
              </a:rPr>
              <a:t>[] </a:t>
            </a:r>
            <a:r>
              <a:rPr lang="en-US" sz="2000" dirty="0" err="1">
                <a:latin typeface="Courier New"/>
                <a:ea typeface="Times New Roman"/>
              </a:rPr>
              <a:t>myPoints</a:t>
            </a:r>
            <a:r>
              <a:rPr lang="en-US" sz="2000" dirty="0">
                <a:latin typeface="Courier New"/>
                <a:ea typeface="Times New Roman"/>
              </a:rPr>
              <a:t> =</a:t>
            </a:r>
            <a:endParaRPr lang="ru-RU" sz="20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2000" dirty="0">
                <a:latin typeface="Courier New"/>
                <a:ea typeface="Times New Roman"/>
              </a:rPr>
              <a:t>   {  </a:t>
            </a:r>
            <a:r>
              <a:rPr lang="en-US" sz="2000" dirty="0">
                <a:solidFill>
                  <a:srgbClr val="0000FF"/>
                </a:solidFill>
                <a:latin typeface="Courier New"/>
                <a:ea typeface="Times New Roman"/>
              </a:rPr>
              <a:t>new</a:t>
            </a:r>
            <a:r>
              <a:rPr lang="en-US" sz="2000" dirty="0">
                <a:latin typeface="Courier New"/>
                <a:ea typeface="Times New Roman"/>
              </a:rPr>
              <a:t> </a:t>
            </a:r>
            <a:r>
              <a:rPr lang="en-US" sz="2000" dirty="0">
                <a:solidFill>
                  <a:srgbClr val="2B91AF"/>
                </a:solidFill>
                <a:latin typeface="Courier New"/>
                <a:ea typeface="Times New Roman"/>
              </a:rPr>
              <a:t>Point</a:t>
            </a:r>
            <a:r>
              <a:rPr lang="en-US" sz="2000" dirty="0">
                <a:latin typeface="Courier New"/>
                <a:ea typeface="Times New Roman"/>
              </a:rPr>
              <a:t>(10, 10),  </a:t>
            </a:r>
            <a:r>
              <a:rPr lang="en-US" sz="2000" dirty="0">
                <a:solidFill>
                  <a:srgbClr val="0000FF"/>
                </a:solidFill>
                <a:latin typeface="Courier New"/>
                <a:ea typeface="Times New Roman"/>
              </a:rPr>
              <a:t>new</a:t>
            </a:r>
            <a:r>
              <a:rPr lang="en-US" sz="2000" dirty="0">
                <a:latin typeface="Courier New"/>
                <a:ea typeface="Times New Roman"/>
              </a:rPr>
              <a:t> </a:t>
            </a:r>
            <a:r>
              <a:rPr lang="en-US" sz="2000" dirty="0">
                <a:solidFill>
                  <a:srgbClr val="2B91AF"/>
                </a:solidFill>
                <a:latin typeface="Courier New"/>
                <a:ea typeface="Times New Roman"/>
              </a:rPr>
              <a:t>Point</a:t>
            </a:r>
            <a:r>
              <a:rPr lang="en-US" sz="2000" dirty="0">
                <a:latin typeface="Courier New"/>
                <a:ea typeface="Times New Roman"/>
              </a:rPr>
              <a:t>(100, 40),</a:t>
            </a:r>
            <a:endParaRPr lang="ru-RU" sz="20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2000" dirty="0">
                <a:latin typeface="Courier New"/>
                <a:ea typeface="Times New Roman"/>
              </a:rPr>
              <a:t>      </a:t>
            </a:r>
            <a:r>
              <a:rPr lang="en-US" sz="2000" dirty="0">
                <a:solidFill>
                  <a:srgbClr val="0000FF"/>
                </a:solidFill>
                <a:latin typeface="Courier New"/>
                <a:ea typeface="Times New Roman"/>
              </a:rPr>
              <a:t>new</a:t>
            </a:r>
            <a:r>
              <a:rPr lang="en-US" sz="2000" dirty="0">
                <a:latin typeface="Courier New"/>
                <a:ea typeface="Times New Roman"/>
              </a:rPr>
              <a:t> </a:t>
            </a:r>
            <a:r>
              <a:rPr lang="en-US" sz="2000" dirty="0">
                <a:solidFill>
                  <a:srgbClr val="2B91AF"/>
                </a:solidFill>
                <a:latin typeface="Courier New"/>
                <a:ea typeface="Times New Roman"/>
              </a:rPr>
              <a:t>Point</a:t>
            </a:r>
            <a:r>
              <a:rPr lang="en-US" sz="2000" dirty="0">
                <a:latin typeface="Courier New"/>
                <a:ea typeface="Times New Roman"/>
              </a:rPr>
              <a:t>(150, 24),  </a:t>
            </a:r>
            <a:r>
              <a:rPr lang="en-US" sz="2000" dirty="0">
                <a:solidFill>
                  <a:srgbClr val="0000FF"/>
                </a:solidFill>
                <a:latin typeface="Courier New"/>
                <a:ea typeface="Times New Roman"/>
              </a:rPr>
              <a:t>new</a:t>
            </a:r>
            <a:r>
              <a:rPr lang="en-US" sz="2000" dirty="0">
                <a:latin typeface="Courier New"/>
                <a:ea typeface="Times New Roman"/>
              </a:rPr>
              <a:t> </a:t>
            </a:r>
            <a:r>
              <a:rPr lang="en-US" sz="2000" dirty="0">
                <a:solidFill>
                  <a:srgbClr val="2B91AF"/>
                </a:solidFill>
                <a:latin typeface="Courier New"/>
                <a:ea typeface="Times New Roman"/>
              </a:rPr>
              <a:t>Point</a:t>
            </a:r>
            <a:r>
              <a:rPr lang="en-US" sz="2000" dirty="0">
                <a:latin typeface="Courier New"/>
                <a:ea typeface="Times New Roman"/>
              </a:rPr>
              <a:t>(100, 100),</a:t>
            </a:r>
            <a:endParaRPr lang="ru-RU" sz="20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2000" dirty="0">
                <a:latin typeface="Courier New"/>
                <a:ea typeface="Times New Roman"/>
              </a:rPr>
              <a:t>   };</a:t>
            </a:r>
            <a:endParaRPr lang="ru-RU" sz="20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2000" dirty="0">
                <a:latin typeface="Courier New"/>
                <a:ea typeface="Times New Roman"/>
              </a:rPr>
              <a:t>   </a:t>
            </a:r>
            <a:r>
              <a:rPr lang="en-US" sz="2000" dirty="0" err="1">
                <a:latin typeface="Courier New"/>
                <a:ea typeface="Times New Roman"/>
              </a:rPr>
              <a:t>g.DrawPolygon</a:t>
            </a:r>
            <a:r>
              <a:rPr lang="en-US" sz="2000" dirty="0">
                <a:latin typeface="Courier New"/>
                <a:ea typeface="Times New Roman"/>
              </a:rPr>
              <a:t>(</a:t>
            </a:r>
            <a:r>
              <a:rPr lang="en-US" sz="2000" dirty="0" err="1">
                <a:latin typeface="Courier New"/>
                <a:ea typeface="Times New Roman"/>
              </a:rPr>
              <a:t>myPen</a:t>
            </a:r>
            <a:r>
              <a:rPr lang="en-US" sz="2000" dirty="0">
                <a:latin typeface="Courier New"/>
                <a:ea typeface="Times New Roman"/>
              </a:rPr>
              <a:t>, </a:t>
            </a:r>
            <a:r>
              <a:rPr lang="en-US" sz="2000" dirty="0" err="1">
                <a:latin typeface="Courier New"/>
                <a:ea typeface="Times New Roman"/>
              </a:rPr>
              <a:t>myPoints</a:t>
            </a:r>
            <a:r>
              <a:rPr lang="en-US" sz="2000" dirty="0">
                <a:latin typeface="Courier New"/>
                <a:ea typeface="Times New Roman"/>
              </a:rPr>
              <a:t>);</a:t>
            </a:r>
          </a:p>
          <a:p>
            <a:pPr>
              <a:spcAft>
                <a:spcPts val="0"/>
              </a:spcAft>
            </a:pPr>
            <a:endParaRPr lang="en-US" sz="2000" dirty="0">
              <a:effectLst/>
              <a:latin typeface="Courier New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2000" dirty="0">
                <a:latin typeface="Courier New"/>
                <a:ea typeface="Times New Roman"/>
              </a:rPr>
              <a:t> </a:t>
            </a:r>
            <a:endParaRPr lang="ru-RU" sz="20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239119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2200" y="642216"/>
            <a:ext cx="54726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Бағдарламаны жүзеге асыру мысалы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2200" y="52719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C# ТІЛІНІҢ ГРАФИКАЛЫҚ ИНТЕРФЕЙСІ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1010480"/>
            <a:ext cx="835292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000" dirty="0" err="1">
                <a:latin typeface="Courier New"/>
                <a:ea typeface="Times New Roman"/>
              </a:rPr>
              <a:t>g.DrawLine</a:t>
            </a:r>
            <a:r>
              <a:rPr lang="en-US" sz="2000" dirty="0">
                <a:latin typeface="Courier New"/>
                <a:ea typeface="Times New Roman"/>
              </a:rPr>
              <a:t>(</a:t>
            </a:r>
            <a:r>
              <a:rPr lang="en-US" sz="2000" dirty="0" err="1">
                <a:latin typeface="Courier New"/>
                <a:ea typeface="Times New Roman"/>
              </a:rPr>
              <a:t>myPen</a:t>
            </a:r>
            <a:r>
              <a:rPr lang="en-US" sz="2000" dirty="0">
                <a:latin typeface="Courier New"/>
                <a:ea typeface="Times New Roman"/>
              </a:rPr>
              <a:t>, 10, 250, 360, 250); </a:t>
            </a:r>
            <a:r>
              <a:rPr lang="en-US" sz="2000" dirty="0" err="1">
                <a:latin typeface="Courier New"/>
                <a:ea typeface="Times New Roman"/>
              </a:rPr>
              <a:t>g.DrawLine</a:t>
            </a:r>
            <a:r>
              <a:rPr lang="en-US" sz="2000" dirty="0">
                <a:latin typeface="Courier New"/>
                <a:ea typeface="Times New Roman"/>
              </a:rPr>
              <a:t>(</a:t>
            </a:r>
            <a:r>
              <a:rPr lang="en-US" sz="2000" dirty="0" err="1">
                <a:latin typeface="Courier New"/>
                <a:ea typeface="Times New Roman"/>
              </a:rPr>
              <a:t>myPen</a:t>
            </a:r>
            <a:r>
              <a:rPr lang="en-US" sz="2000" dirty="0">
                <a:latin typeface="Courier New"/>
                <a:ea typeface="Times New Roman"/>
              </a:rPr>
              <a:t>, 10, 250, 10, 150);</a:t>
            </a:r>
            <a:endParaRPr lang="ru-RU" sz="20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en-US" sz="2000" dirty="0">
              <a:latin typeface="Courier New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2000" dirty="0" err="1">
                <a:latin typeface="Courier New"/>
                <a:ea typeface="Times New Roman"/>
              </a:rPr>
              <a:t>g.DrawString</a:t>
            </a:r>
            <a:r>
              <a:rPr lang="en-US" sz="2000" dirty="0">
                <a:latin typeface="Courier New"/>
                <a:ea typeface="Times New Roman"/>
              </a:rPr>
              <a:t>(</a:t>
            </a:r>
            <a:r>
              <a:rPr lang="en-US" sz="2000" dirty="0">
                <a:solidFill>
                  <a:srgbClr val="A31515"/>
                </a:solidFill>
                <a:latin typeface="Courier New"/>
                <a:ea typeface="Times New Roman"/>
              </a:rPr>
              <a:t>"Y"</a:t>
            </a:r>
            <a:r>
              <a:rPr lang="en-US" sz="2000" dirty="0">
                <a:latin typeface="Courier New"/>
                <a:ea typeface="Times New Roman"/>
              </a:rPr>
              <a:t>, </a:t>
            </a:r>
            <a:r>
              <a:rPr lang="en-US" sz="2000" dirty="0">
                <a:solidFill>
                  <a:srgbClr val="0000FF"/>
                </a:solidFill>
                <a:latin typeface="Courier New"/>
                <a:ea typeface="Times New Roman"/>
              </a:rPr>
              <a:t>new</a:t>
            </a:r>
            <a:r>
              <a:rPr lang="en-US" sz="2000" dirty="0">
                <a:latin typeface="Courier New"/>
                <a:ea typeface="Times New Roman"/>
              </a:rPr>
              <a:t> </a:t>
            </a:r>
            <a:r>
              <a:rPr lang="en-US" sz="2000" dirty="0">
                <a:solidFill>
                  <a:srgbClr val="2B91AF"/>
                </a:solidFill>
                <a:latin typeface="Courier New"/>
                <a:ea typeface="Times New Roman"/>
              </a:rPr>
              <a:t>Font</a:t>
            </a:r>
            <a:r>
              <a:rPr lang="en-US" sz="2000" dirty="0">
                <a:latin typeface="Courier New"/>
                <a:ea typeface="Times New Roman"/>
              </a:rPr>
              <a:t>(</a:t>
            </a:r>
            <a:r>
              <a:rPr lang="en-US" sz="2000" dirty="0">
                <a:solidFill>
                  <a:srgbClr val="A31515"/>
                </a:solidFill>
                <a:latin typeface="Courier New"/>
                <a:ea typeface="Times New Roman"/>
              </a:rPr>
              <a:t>"10_IC_1"</a:t>
            </a:r>
            <a:r>
              <a:rPr lang="en-US" sz="2000" dirty="0">
                <a:latin typeface="Courier New"/>
                <a:ea typeface="Times New Roman"/>
              </a:rPr>
              <a:t>, 12), </a:t>
            </a:r>
            <a:r>
              <a:rPr lang="en-US" sz="2000" dirty="0" err="1">
                <a:solidFill>
                  <a:srgbClr val="2B91AF"/>
                </a:solidFill>
                <a:latin typeface="Courier New"/>
                <a:ea typeface="Times New Roman"/>
              </a:rPr>
              <a:t>Brushes</a:t>
            </a:r>
            <a:r>
              <a:rPr lang="en-US" sz="2000" dirty="0" err="1">
                <a:latin typeface="Courier New"/>
                <a:ea typeface="Times New Roman"/>
              </a:rPr>
              <a:t>.Black</a:t>
            </a:r>
            <a:r>
              <a:rPr lang="en-US" sz="2000" dirty="0">
                <a:latin typeface="Courier New"/>
                <a:ea typeface="Times New Roman"/>
              </a:rPr>
              <a:t>, 5,130);</a:t>
            </a:r>
            <a:endParaRPr lang="ru-RU" sz="20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2000" dirty="0" err="1">
                <a:latin typeface="Courier New"/>
                <a:ea typeface="Times New Roman"/>
              </a:rPr>
              <a:t>g.DrawString</a:t>
            </a:r>
            <a:r>
              <a:rPr lang="en-US" sz="2000" dirty="0">
                <a:latin typeface="Courier New"/>
                <a:ea typeface="Times New Roman"/>
              </a:rPr>
              <a:t>(</a:t>
            </a:r>
            <a:r>
              <a:rPr lang="en-US" sz="2000" dirty="0">
                <a:solidFill>
                  <a:srgbClr val="A31515"/>
                </a:solidFill>
                <a:latin typeface="Courier New"/>
                <a:ea typeface="Times New Roman"/>
              </a:rPr>
              <a:t>"X"</a:t>
            </a:r>
            <a:r>
              <a:rPr lang="en-US" sz="2000" dirty="0">
                <a:latin typeface="Courier New"/>
                <a:ea typeface="Times New Roman"/>
              </a:rPr>
              <a:t>, </a:t>
            </a:r>
            <a:r>
              <a:rPr lang="en-US" sz="2000" dirty="0">
                <a:solidFill>
                  <a:srgbClr val="0000FF"/>
                </a:solidFill>
                <a:latin typeface="Courier New"/>
                <a:ea typeface="Times New Roman"/>
              </a:rPr>
              <a:t>new</a:t>
            </a:r>
            <a:r>
              <a:rPr lang="en-US" sz="2000" dirty="0">
                <a:latin typeface="Courier New"/>
                <a:ea typeface="Times New Roman"/>
              </a:rPr>
              <a:t> </a:t>
            </a:r>
            <a:r>
              <a:rPr lang="en-US" sz="2000" dirty="0">
                <a:solidFill>
                  <a:srgbClr val="2B91AF"/>
                </a:solidFill>
                <a:latin typeface="Courier New"/>
                <a:ea typeface="Times New Roman"/>
              </a:rPr>
              <a:t>Font</a:t>
            </a:r>
            <a:r>
              <a:rPr lang="en-US" sz="2000" dirty="0">
                <a:latin typeface="Courier New"/>
                <a:ea typeface="Times New Roman"/>
              </a:rPr>
              <a:t>(</a:t>
            </a:r>
            <a:r>
              <a:rPr lang="en-US" sz="2000" dirty="0">
                <a:solidFill>
                  <a:srgbClr val="A31515"/>
                </a:solidFill>
                <a:latin typeface="Courier New"/>
                <a:ea typeface="Times New Roman"/>
              </a:rPr>
              <a:t>"10_BT_1"</a:t>
            </a:r>
            <a:r>
              <a:rPr lang="en-US" sz="2000" dirty="0">
                <a:latin typeface="Courier New"/>
                <a:ea typeface="Times New Roman"/>
              </a:rPr>
              <a:t>, 12), </a:t>
            </a:r>
            <a:r>
              <a:rPr lang="en-US" sz="2000" dirty="0" err="1">
                <a:solidFill>
                  <a:srgbClr val="2B91AF"/>
                </a:solidFill>
                <a:latin typeface="Courier New"/>
                <a:ea typeface="Times New Roman"/>
              </a:rPr>
              <a:t>Brushes</a:t>
            </a:r>
            <a:r>
              <a:rPr lang="en-US" sz="2000" dirty="0" err="1">
                <a:latin typeface="Courier New"/>
                <a:ea typeface="Times New Roman"/>
              </a:rPr>
              <a:t>.Black</a:t>
            </a:r>
            <a:r>
              <a:rPr lang="en-US" sz="2000" dirty="0">
                <a:latin typeface="Courier New"/>
                <a:ea typeface="Times New Roman"/>
              </a:rPr>
              <a:t>, 360,240);</a:t>
            </a:r>
            <a:endParaRPr lang="ru-RU" sz="20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en-US" sz="2000" dirty="0">
              <a:latin typeface="Courier New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2000" dirty="0" err="1">
                <a:latin typeface="Courier New"/>
                <a:ea typeface="Times New Roman"/>
              </a:rPr>
              <a:t>g.FillRectangle</a:t>
            </a:r>
            <a:r>
              <a:rPr lang="en-US" sz="2000" dirty="0">
                <a:latin typeface="Courier New"/>
                <a:ea typeface="Times New Roman"/>
              </a:rPr>
              <a:t>(</a:t>
            </a:r>
            <a:r>
              <a:rPr lang="en-US" sz="2000" dirty="0" err="1">
                <a:solidFill>
                  <a:srgbClr val="2B91AF"/>
                </a:solidFill>
                <a:latin typeface="Courier New"/>
                <a:ea typeface="Times New Roman"/>
              </a:rPr>
              <a:t>Brushes</a:t>
            </a:r>
            <a:r>
              <a:rPr lang="en-US" sz="2000" dirty="0" err="1">
                <a:latin typeface="Courier New"/>
                <a:ea typeface="Times New Roman"/>
              </a:rPr>
              <a:t>.Blue</a:t>
            </a:r>
            <a:r>
              <a:rPr lang="en-US" sz="2000" dirty="0">
                <a:latin typeface="Courier New"/>
                <a:ea typeface="Times New Roman"/>
              </a:rPr>
              <a:t>, 25, 180, 25, 70);</a:t>
            </a:r>
            <a:endParaRPr lang="ru-RU" sz="20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2000" dirty="0" err="1">
                <a:latin typeface="Courier New"/>
                <a:ea typeface="Times New Roman"/>
              </a:rPr>
              <a:t>g.FillRectangle</a:t>
            </a:r>
            <a:r>
              <a:rPr lang="en-US" sz="2000" dirty="0">
                <a:latin typeface="Courier New"/>
                <a:ea typeface="Times New Roman"/>
              </a:rPr>
              <a:t>(</a:t>
            </a:r>
            <a:r>
              <a:rPr lang="en-US" sz="2000" dirty="0" err="1">
                <a:solidFill>
                  <a:srgbClr val="2B91AF"/>
                </a:solidFill>
                <a:latin typeface="Courier New"/>
                <a:ea typeface="Times New Roman"/>
              </a:rPr>
              <a:t>Brushes</a:t>
            </a:r>
            <a:r>
              <a:rPr lang="en-US" sz="2000" dirty="0" err="1">
                <a:latin typeface="Courier New"/>
                <a:ea typeface="Times New Roman"/>
              </a:rPr>
              <a:t>.Red</a:t>
            </a:r>
            <a:r>
              <a:rPr lang="en-US" sz="2000" dirty="0">
                <a:latin typeface="Courier New"/>
                <a:ea typeface="Times New Roman"/>
              </a:rPr>
              <a:t>, 75, 150, 25, 100);</a:t>
            </a:r>
            <a:endParaRPr lang="ru-RU" sz="20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2000" dirty="0" err="1">
                <a:latin typeface="Courier New"/>
                <a:ea typeface="Times New Roman"/>
              </a:rPr>
              <a:t>g.FillRectangle</a:t>
            </a:r>
            <a:r>
              <a:rPr lang="en-US" sz="2000" dirty="0">
                <a:latin typeface="Courier New"/>
                <a:ea typeface="Times New Roman"/>
              </a:rPr>
              <a:t>(</a:t>
            </a:r>
            <a:r>
              <a:rPr lang="en-US" sz="2000" dirty="0" err="1">
                <a:solidFill>
                  <a:srgbClr val="2B91AF"/>
                </a:solidFill>
                <a:latin typeface="Courier New"/>
                <a:ea typeface="Times New Roman"/>
              </a:rPr>
              <a:t>Brushes</a:t>
            </a:r>
            <a:r>
              <a:rPr lang="en-US" sz="2000" dirty="0" err="1">
                <a:latin typeface="Courier New"/>
                <a:ea typeface="Times New Roman"/>
              </a:rPr>
              <a:t>.Green</a:t>
            </a:r>
            <a:r>
              <a:rPr lang="en-US" sz="2000" dirty="0">
                <a:latin typeface="Courier New"/>
                <a:ea typeface="Times New Roman"/>
              </a:rPr>
              <a:t>, 125, 200, 25, 50);</a:t>
            </a:r>
            <a:endParaRPr lang="ru-RU" sz="20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2000" dirty="0">
                <a:latin typeface="Courier New"/>
                <a:ea typeface="Times New Roman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n-US" sz="2000" dirty="0" err="1">
                <a:latin typeface="Courier New"/>
                <a:ea typeface="Times New Roman"/>
              </a:rPr>
              <a:t>g.FillPie</a:t>
            </a:r>
            <a:r>
              <a:rPr lang="en-US" sz="2000" dirty="0">
                <a:latin typeface="Courier New"/>
                <a:ea typeface="Times New Roman"/>
              </a:rPr>
              <a:t>(</a:t>
            </a:r>
            <a:r>
              <a:rPr lang="en-US" sz="2000" dirty="0" err="1">
                <a:solidFill>
                  <a:srgbClr val="2B91AF"/>
                </a:solidFill>
                <a:latin typeface="Courier New"/>
                <a:ea typeface="Times New Roman"/>
              </a:rPr>
              <a:t>Brushes</a:t>
            </a:r>
            <a:r>
              <a:rPr lang="en-US" sz="2000" dirty="0" err="1">
                <a:latin typeface="Courier New"/>
                <a:ea typeface="Times New Roman"/>
              </a:rPr>
              <a:t>.Blue</a:t>
            </a:r>
            <a:r>
              <a:rPr lang="en-US" sz="2000" dirty="0">
                <a:latin typeface="Courier New"/>
                <a:ea typeface="Times New Roman"/>
              </a:rPr>
              <a:t>, 170, 10, 200, 150, 0, 120);</a:t>
            </a:r>
            <a:endParaRPr lang="ru-RU" sz="20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2000" dirty="0" err="1">
                <a:latin typeface="Courier New"/>
                <a:ea typeface="Times New Roman"/>
              </a:rPr>
              <a:t>g.FillPie</a:t>
            </a:r>
            <a:r>
              <a:rPr lang="en-US" sz="2000" dirty="0">
                <a:latin typeface="Courier New"/>
                <a:ea typeface="Times New Roman"/>
              </a:rPr>
              <a:t>(</a:t>
            </a:r>
            <a:r>
              <a:rPr lang="en-US" sz="2000" dirty="0" err="1">
                <a:solidFill>
                  <a:srgbClr val="2B91AF"/>
                </a:solidFill>
                <a:latin typeface="Courier New"/>
                <a:ea typeface="Times New Roman"/>
              </a:rPr>
              <a:t>Brushes</a:t>
            </a:r>
            <a:r>
              <a:rPr lang="en-US" sz="2000" dirty="0" err="1">
                <a:latin typeface="Courier New"/>
                <a:ea typeface="Times New Roman"/>
              </a:rPr>
              <a:t>.Red</a:t>
            </a:r>
            <a:r>
              <a:rPr lang="en-US" sz="2000" dirty="0">
                <a:latin typeface="Courier New"/>
                <a:ea typeface="Times New Roman"/>
              </a:rPr>
              <a:t>, 170, 10, 200, 150, 120, 120);</a:t>
            </a:r>
            <a:endParaRPr lang="ru-RU" sz="20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2000" dirty="0" err="1">
                <a:latin typeface="Courier New"/>
                <a:ea typeface="Times New Roman"/>
              </a:rPr>
              <a:t>g.FillPie</a:t>
            </a:r>
            <a:r>
              <a:rPr lang="en-US" sz="2000" dirty="0">
                <a:latin typeface="Courier New"/>
                <a:ea typeface="Times New Roman"/>
              </a:rPr>
              <a:t>(</a:t>
            </a:r>
            <a:r>
              <a:rPr lang="en-US" sz="2000" dirty="0" err="1">
                <a:solidFill>
                  <a:srgbClr val="2B91AF"/>
                </a:solidFill>
                <a:latin typeface="Courier New"/>
                <a:ea typeface="Times New Roman"/>
              </a:rPr>
              <a:t>Brushes</a:t>
            </a:r>
            <a:r>
              <a:rPr lang="en-US" sz="2000" dirty="0" err="1">
                <a:latin typeface="Courier New"/>
                <a:ea typeface="Times New Roman"/>
              </a:rPr>
              <a:t>.Green</a:t>
            </a:r>
            <a:r>
              <a:rPr lang="en-US" sz="2000" dirty="0">
                <a:latin typeface="Courier New"/>
                <a:ea typeface="Times New Roman"/>
              </a:rPr>
              <a:t>, 170, 10, 200, 150, 240,120);</a:t>
            </a:r>
            <a:endParaRPr lang="ru-RU" sz="20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2000" dirty="0">
                <a:latin typeface="Courier New"/>
                <a:ea typeface="Times New Roman"/>
              </a:rPr>
              <a:t>  }</a:t>
            </a:r>
            <a:endParaRPr lang="ru-RU" sz="20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2000" dirty="0">
                <a:latin typeface="Courier New"/>
                <a:ea typeface="Times New Roman"/>
              </a:rPr>
              <a:t> }</a:t>
            </a:r>
            <a:endParaRPr lang="ru-RU" sz="20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693115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7224" y="825814"/>
            <a:ext cx="54726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Бағдарлама жұмысы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260648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C# ТІЛІНІҢ ГРАФИКАЛЫҚ ИНТЕРФЕЙСІ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4896544" cy="4268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27578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7432" y="1484784"/>
            <a:ext cx="77250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Батырманы басу оқиғасының өңдеуішінде ағымдағы объектке арналған </a:t>
            </a: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Invalidate()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 әдісі  бар.</a:t>
            </a:r>
          </a:p>
          <a:p>
            <a:pPr indent="457200" algn="just"/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this.Invalidate(): </a:t>
            </a: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this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 нұсқағышы бағдарлама жұмысында қолданылатын ағымдағы объект адресін сақтайды. Қарастырылған мысалда ағымдағы объект болып </a:t>
            </a: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форма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 есептеледі. </a:t>
            </a:r>
          </a:p>
          <a:p>
            <a:pPr indent="457200" algn="just"/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this.Invalidate(); әдісі </a:t>
            </a: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Windows операциялық жүйесінен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форма үшін WM_PAINT хабарламасын дайындауды талап етеді.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51992" y="192927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C# ТІЛІНІҢ ГРАФИКАЛЫҚ ИНТЕРФЕЙСІ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1010480"/>
            <a:ext cx="54726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Бағдарлама жұмысы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6130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6408" y="1144762"/>
            <a:ext cx="79928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Бағдарлама осы хабарды алғаннан кейін </a:t>
            </a:r>
            <a:r>
              <a:rPr lang="kk-KZ" sz="2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private void Form1_Paint(object sender, PaintEventArgs e)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оқиғасының өңдеуішін іске қосады, яғни </a:t>
            </a: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глобальді айнымалы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айнымаласының мәні жаңа болса </a:t>
            </a: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форма терезесі қайтадан салынады.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51992" y="174639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C# ТІЛІНІҢ ГРАФИКАЛЫҚ ИНТЕРФЕЙСІ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692476"/>
            <a:ext cx="54726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Бағдарлама жұмысы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4744629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Сонымен, Windows операциялық жүйесінің </a:t>
            </a:r>
            <a:r>
              <a:rPr lang="kk-KZ" sz="2400" i="1" dirty="0">
                <a:latin typeface="Times New Roman" pitchFamily="18" charset="0"/>
                <a:cs typeface="Times New Roman" pitchFamily="18" charset="0"/>
              </a:rPr>
              <a:t>WM_PAINT хабарын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 қосымшаның ішінде «құруға» («формировать») болады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2990303"/>
            <a:ext cx="7704856" cy="184665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>
                <a:solidFill>
                  <a:srgbClr val="0000FF"/>
                </a:solidFill>
                <a:latin typeface="Courier New"/>
                <a:ea typeface="Times New Roman"/>
              </a:rPr>
              <a:t>private</a:t>
            </a:r>
            <a:r>
              <a:rPr lang="en-US" b="1" dirty="0">
                <a:latin typeface="Courier New"/>
                <a:ea typeface="Times New Roman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Courier New"/>
                <a:ea typeface="Times New Roman"/>
              </a:rPr>
              <a:t>void</a:t>
            </a:r>
            <a:r>
              <a:rPr lang="en-US" b="1" dirty="0">
                <a:latin typeface="Courier New"/>
                <a:ea typeface="Times New Roman"/>
              </a:rPr>
              <a:t> button2_Click(</a:t>
            </a:r>
            <a:r>
              <a:rPr lang="en-US" b="1" dirty="0">
                <a:solidFill>
                  <a:srgbClr val="0000FF"/>
                </a:solidFill>
                <a:latin typeface="Courier New"/>
                <a:ea typeface="Times New Roman"/>
              </a:rPr>
              <a:t>object</a:t>
            </a:r>
            <a:r>
              <a:rPr lang="en-US" b="1" dirty="0">
                <a:latin typeface="Courier New"/>
                <a:ea typeface="Times New Roman"/>
              </a:rPr>
              <a:t> sender, </a:t>
            </a:r>
            <a:r>
              <a:rPr lang="en-US" b="1" dirty="0" err="1">
                <a:solidFill>
                  <a:srgbClr val="2B91AF"/>
                </a:solidFill>
                <a:latin typeface="Courier New"/>
                <a:ea typeface="Times New Roman"/>
              </a:rPr>
              <a:t>EventArgs</a:t>
            </a:r>
            <a:r>
              <a:rPr lang="en-US" b="1" dirty="0">
                <a:latin typeface="Courier New"/>
                <a:ea typeface="Times New Roman"/>
              </a:rPr>
              <a:t> e)</a:t>
            </a:r>
            <a:endParaRPr lang="ru-RU" sz="1200" b="1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b="1" dirty="0">
                <a:latin typeface="Courier New"/>
                <a:ea typeface="Times New Roman"/>
              </a:rPr>
              <a:t>    {</a:t>
            </a:r>
            <a:endParaRPr lang="ru-RU" sz="1200" b="1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b="1" dirty="0">
                <a:latin typeface="Courier New"/>
                <a:ea typeface="Times New Roman"/>
              </a:rPr>
              <a:t>        </a:t>
            </a:r>
            <a:r>
              <a:rPr lang="en-US" b="1" dirty="0">
                <a:solidFill>
                  <a:srgbClr val="0000FF"/>
                </a:solidFill>
                <a:latin typeface="Courier New"/>
                <a:ea typeface="Times New Roman"/>
              </a:rPr>
              <a:t>if</a:t>
            </a:r>
            <a:r>
              <a:rPr lang="en-US" b="1" dirty="0">
                <a:latin typeface="Courier New"/>
                <a:ea typeface="Times New Roman"/>
              </a:rPr>
              <a:t> (p == 0) p = 1; </a:t>
            </a:r>
            <a:r>
              <a:rPr lang="en-US" b="1" dirty="0">
                <a:solidFill>
                  <a:srgbClr val="0000FF"/>
                </a:solidFill>
                <a:latin typeface="Courier New"/>
                <a:ea typeface="Times New Roman"/>
              </a:rPr>
              <a:t>else</a:t>
            </a:r>
            <a:r>
              <a:rPr lang="en-US" b="1" dirty="0">
                <a:latin typeface="Courier New"/>
                <a:ea typeface="Times New Roman"/>
              </a:rPr>
              <a:t> p = 0;</a:t>
            </a:r>
            <a:endParaRPr lang="ru-RU" sz="1200" b="1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b="1" dirty="0">
                <a:latin typeface="Courier New"/>
                <a:ea typeface="Times New Roman"/>
              </a:rPr>
              <a:t>        </a:t>
            </a:r>
            <a:r>
              <a:rPr lang="en-US" sz="2000" b="1" dirty="0" err="1">
                <a:solidFill>
                  <a:srgbClr val="0000FF"/>
                </a:solidFill>
                <a:latin typeface="Courier New"/>
                <a:ea typeface="Times New Roman"/>
              </a:rPr>
              <a:t>this</a:t>
            </a:r>
            <a:r>
              <a:rPr lang="en-US" sz="2000" b="1" dirty="0" err="1">
                <a:latin typeface="Courier New"/>
                <a:ea typeface="Times New Roman"/>
              </a:rPr>
              <a:t>.Invalidate</a:t>
            </a:r>
            <a:r>
              <a:rPr lang="en-US" sz="2000" b="1" dirty="0">
                <a:latin typeface="Courier New"/>
                <a:ea typeface="Times New Roman"/>
              </a:rPr>
              <a:t>();</a:t>
            </a:r>
            <a:endParaRPr lang="ru-RU" sz="2000" b="1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b="1" dirty="0">
                <a:latin typeface="Courier New"/>
                <a:ea typeface="Times New Roman"/>
              </a:rPr>
              <a:t>    </a:t>
            </a:r>
            <a:r>
              <a:rPr lang="ru-RU" b="1" dirty="0">
                <a:latin typeface="Courier New"/>
                <a:ea typeface="Times New Roman"/>
              </a:rPr>
              <a:t>}</a:t>
            </a:r>
            <a:endParaRPr lang="ru-RU" sz="1200" b="1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latin typeface="Courier New"/>
                <a:ea typeface="Times New Roman"/>
              </a:rPr>
              <a:t> }</a:t>
            </a:r>
            <a:endParaRPr lang="ru-RU" sz="1200" b="1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542658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7864" y="1284729"/>
            <a:ext cx="835292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Мәтіндік ақпаратты көрсету үшін TextBox басқару элементін пайдаланамыз және ақпаратты графикалық түрде көрсету үшін (осциллограф экраны сияқты) Chart элементі қолдананамыз.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Бұл басқару нэлементтердің жұмысы оқу тапсырмасының мысалында қарастырайық: Бағдарлама тезесінде жиынтық сомманы есептейтін үш таңбалы екілік санауыш (счетчик) жұмысының «Уақыт диаграммаларын» көрсету.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Санауышты ауыстырып қосу (переключение счетчика) Timer  элементі құратын импульстер арқылы орындалады.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Таймерді қосу және тоқтату «Пуск – Стоп» батырмасымен орындаймыз. Батырма жұмысы такты бойынша жұмыс істейтін импульстердің жұмысының имитациясын іске қосу үшін керек.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WindowsFormsApplication жобасында Toolbox панелінен формаға керекті элементтерді орналастыру керек.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7864" y="884619"/>
            <a:ext cx="83529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3.4 Мәтіндік және графикалық түрде  ақпаратты экранға шығару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51992" y="174639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C# ТІЛІНІҢ ГРАФИКАЛЫҚ ИНТЕРФЕЙСІ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89077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60" y="789868"/>
            <a:ext cx="8064896" cy="515941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051992" y="174639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C# ТІЛІНІҢ ГРАФИКАЛЫҚ ИНТЕРФЕЙСІ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34264" y="5964443"/>
            <a:ext cx="8094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Жоба формасында басқару элементтерін орналастыру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1439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51992" y="174639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C# ТІЛІНІҢ ГРАФИКАЛЫҚ ИНТЕРФЕЙСІ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813888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chart1  басқару элементінің қасиеттерінде  (3.6 сурет) Series позициясын  3.7 суретіне сәйкес өзгерту керек.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96216"/>
            <a:ext cx="4320480" cy="464109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3995936" y="5883369"/>
            <a:ext cx="48329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Chart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басқару элементінің қасиеттері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0443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51992" y="174639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C# ТІЛІНІҢ ГРАФИКАЛЫҚ ИНТЕРФЕЙСІ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08720"/>
            <a:ext cx="7920880" cy="453650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539552" y="5445224"/>
            <a:ext cx="80648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Chart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 элемент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інің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Series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қасиетін редакциялау/өзгерту терезесі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460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5241" y="332656"/>
            <a:ext cx="82379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Windows Forms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Жиі қолданылатын қасиеттер , әдістері,  оқиғалар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0776464"/>
              </p:ext>
            </p:extLst>
          </p:nvPr>
        </p:nvGraphicFramePr>
        <p:xfrm>
          <a:off x="395536" y="1039962"/>
          <a:ext cx="8352928" cy="47887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87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6159">
                <a:tc gridSpan="2">
                  <a:txBody>
                    <a:bodyPr/>
                    <a:lstStyle/>
                    <a:p>
                      <a:r>
                        <a:rPr lang="kk-KZ" b="1" dirty="0"/>
                        <a:t>Жиі қолданылатын қасиеттер 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7516"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AcceptButton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Enter</a:t>
                      </a:r>
                      <a:r>
                        <a:rPr lang="kk-KZ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пернесін басқанда орындалатын батырма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Кнопка по умолчанию, которая срабатывает при нажатии клавиши 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Enter</a:t>
                      </a:r>
                      <a:r>
                        <a:rPr lang="kk-KZ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159"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AutoScroll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Логикалы</a:t>
                      </a:r>
                      <a:r>
                        <a:rPr lang="kk-KZ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қ қасиет, керекті кезде айналдыру жолағын шығару үшін қолданылады.  </a:t>
                      </a:r>
                    </a:p>
                    <a:p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Логический признак (</a:t>
                      </a:r>
                      <a:r>
                        <a:rPr lang="ru-RU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false</a:t>
                      </a:r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по умолчанию) отображения полос прокрутки при необходимости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159"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CancelButton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Escape </a:t>
                      </a:r>
                      <a:r>
                        <a:rPr lang="kk-KZ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пернесін басқанда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k-KZ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орындалатын батырма </a:t>
                      </a:r>
                      <a:endParaRPr lang="en-US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 Кнопка, которая срабатывает при нажатии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клавиши 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Escape</a:t>
                      </a:r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6159"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FormBorderStyle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 </a:t>
                      </a:r>
                      <a:r>
                        <a:rPr lang="ru-RU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орма</a:t>
                      </a:r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ru-RU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шекарасыны</a:t>
                      </a:r>
                      <a:r>
                        <a:rPr lang="kk-KZ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ң с</a:t>
                      </a:r>
                      <a:r>
                        <a:rPr lang="ru-RU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тилі</a:t>
                      </a:r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(Стиль границы формы (</a:t>
                      </a:r>
                      <a:r>
                        <a:rPr lang="ru-RU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SizaЫe</a:t>
                      </a:r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по умолчанию))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6159"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Font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Формада шығарылатын текс  шрифі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6159"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Text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Форма 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жо</a:t>
                      </a:r>
                      <a:r>
                        <a:rPr lang="kk-KZ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ғарғы бөлігінде шығатын мәтін, форма атауы емес 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Текст в заголовке формы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64915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51992" y="174639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C# ТІЛІНІҢ ГРАФИКАЛЫҚ ИНТЕРФЕЙСІ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26569"/>
            <a:ext cx="7848872" cy="453650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611560" y="864904"/>
            <a:ext cx="3672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Программ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а жұмысы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1364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6720" y="908720"/>
            <a:ext cx="799288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200" b="1" dirty="0">
                <a:latin typeface="Times New Roman" pitchFamily="18" charset="0"/>
                <a:cs typeface="Times New Roman" pitchFamily="18" charset="0"/>
              </a:rPr>
              <a:t>Өзін-өзі тексеру сұрақтары</a:t>
            </a:r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1 C# тілінде GDI+ нені білдіреді?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2 Brush класының объектісі нені анықтайды?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3 Pen класының объектісі нені анықтайды?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4 Graphics класы нені анықтайды?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5 Windows жүйесінде қандай хабарлама терезе өлшемінің өзгеруін және терезе орынының ауысқанын «бақылайды»?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6 Қосымша формасының терезесін қайта салу өңдеуіш қалай аталады?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7 Form1_Paint өндеуішінің бірінші формалды параметр нені анықтайды?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8 Form1_Paint өндеуішінің екінші формалды параметрі нені анықтайды?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9 Монитор құрылғысының контекст ұғымы.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10 Қандай әдіс Windows операцилық жүйесінен форма үшін WM_PAINT хабарын дайындауды талап етеді?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51992" y="174639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C# ТІЛІНІҢ ГРАФИКАЛЫҚ ИНТЕРФЕЙСІ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920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0409" y="291385"/>
            <a:ext cx="78488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Оқиғаларды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өңдеу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Обработка событий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631" y="764703"/>
            <a:ext cx="820106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dirty="0">
                <a:latin typeface="Times New Roman" pitchFamily="18" charset="0"/>
                <a:cs typeface="Times New Roman" pitchFamily="18" charset="0"/>
              </a:rPr>
              <a:t>Әдетте пайдаланушы қосымшаның/қолданбаның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графикалық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интерфейсімен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осы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қосымшада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орындалатын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операцияларды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орындау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әрекеттеседі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хабарламаны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жіберу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батырманы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басу. </a:t>
            </a:r>
          </a:p>
          <a:p>
            <a:pPr indent="457200"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Графикалық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интерфейс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оқағалармен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басқарылады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indent="457200" algn="just"/>
            <a:r>
              <a:rPr lang="kk-KZ" dirty="0">
                <a:latin typeface="Times New Roman" pitchFamily="18" charset="0"/>
                <a:cs typeface="Times New Roman" pitchFamily="18" charset="0"/>
              </a:rPr>
              <a:t>Пайдаланушы компонеттермен жұмыс жасау барысында  оқиға программаның операцияны орындауын мәжбүрлейді.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dirty="0">
                <a:latin typeface="Times New Roman" pitchFamily="18" charset="0"/>
                <a:cs typeface="Times New Roman" pitchFamily="18" charset="0"/>
              </a:rPr>
              <a:t>Кең таралған оқиғалар арқылы  қосымша операцияларды орындайды, олар </a:t>
            </a:r>
          </a:p>
          <a:p>
            <a:pPr marL="285750" indent="-285750" algn="just">
              <a:buFontTx/>
              <a:buChar char="-"/>
            </a:pPr>
            <a:r>
              <a:rPr lang="kk-KZ" i="1" dirty="0">
                <a:latin typeface="Times New Roman" pitchFamily="18" charset="0"/>
                <a:cs typeface="Times New Roman" pitchFamily="18" charset="0"/>
              </a:rPr>
              <a:t>Батырманы басу</a:t>
            </a:r>
          </a:p>
          <a:p>
            <a:pPr marL="285750" indent="-285750" algn="just">
              <a:buFontTx/>
              <a:buChar char="-"/>
            </a:pPr>
            <a:r>
              <a:rPr lang="kk-KZ" i="1" dirty="0">
                <a:latin typeface="Times New Roman" pitchFamily="18" charset="0"/>
                <a:cs typeface="Times New Roman" pitchFamily="18" charset="0"/>
              </a:rPr>
              <a:t>Мәтінді енгізу</a:t>
            </a:r>
          </a:p>
          <a:p>
            <a:pPr marL="285750" indent="-285750" algn="just">
              <a:buFontTx/>
              <a:buChar char="-"/>
            </a:pPr>
            <a:r>
              <a:rPr lang="kk-KZ" i="1" dirty="0">
                <a:latin typeface="Times New Roman" pitchFamily="18" charset="0"/>
                <a:cs typeface="Times New Roman" pitchFamily="18" charset="0"/>
              </a:rPr>
              <a:t>Менюден вариантты таңдау </a:t>
            </a:r>
          </a:p>
          <a:p>
            <a:pPr marL="285750" indent="-285750" algn="just">
              <a:buFontTx/>
              <a:buChar char="-"/>
            </a:pPr>
            <a:r>
              <a:rPr lang="kk-KZ" i="1" dirty="0">
                <a:latin typeface="Times New Roman" pitchFamily="18" charset="0"/>
                <a:cs typeface="Times New Roman" pitchFamily="18" charset="0"/>
              </a:rPr>
              <a:t>Терезені жабу</a:t>
            </a:r>
          </a:p>
          <a:p>
            <a:pPr marL="285750" indent="-285750" algn="just">
              <a:buFontTx/>
              <a:buChar char="-"/>
            </a:pPr>
            <a:r>
              <a:rPr lang="kk-KZ" i="1" dirty="0">
                <a:latin typeface="Times New Roman" pitchFamily="18" charset="0"/>
                <a:cs typeface="Times New Roman" pitchFamily="18" charset="0"/>
              </a:rPr>
              <a:t>Тышқанмен  орын ауыстыру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перемещение мыши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kk-KZ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i="1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Графикалы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қ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интерфейстің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барлық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басқару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элементтерімен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оқиғалар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байланысқан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indent="457200"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Оқиғаға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операцияны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қосымшада орындалатын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орындайтын әдіс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оқиға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өңдеуіші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(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обработчик события,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event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handle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қиғаға жауап беру жалпы процесі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оқиғаларды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өңдеу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464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3544" y="0"/>
            <a:ext cx="78488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Оқиғаларды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өңдеу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Обработка событий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6585" y="428526"/>
            <a:ext cx="72717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Батырма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Click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оқиға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оңдеуішін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қосу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мысалы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0301" y="797858"/>
            <a:ext cx="7659546" cy="369331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 private void button1_Click(object sender,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EventArgs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e)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  {  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selectedIndex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= comboBox1.SelectedIndex;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            Object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selectedItem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= comboBox1.SelectedItem;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MessageBox.Show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("Selected Item Text: " +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selectedItem.ToString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() + "\n" +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                            "Index: " +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selectedIndex.ToString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());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            this.richTextBox1.Text= "Selected Item Text: " +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selectedItem.ToString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() + "\n" +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                            "Index: " +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selectedIndex.ToString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();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  }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60954" y="4581128"/>
            <a:ext cx="79914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IDE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оқиғалар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өңдеуіштерінің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әдістерінің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атауы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келесі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схемасы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/>
              <a:t>      </a:t>
            </a:r>
            <a:r>
              <a:rPr lang="ru-RU" b="1" dirty="0" err="1"/>
              <a:t>ОбьектаАты_ОқиғаАты</a:t>
            </a:r>
            <a:r>
              <a:rPr lang="ru-RU" b="1" dirty="0"/>
              <a:t> ,  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dirty="0"/>
              <a:t>,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button1_Click</a:t>
            </a:r>
            <a:endParaRPr lang="kk-KZ" b="1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en-US" dirty="0"/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button1_Click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оңдеуіші  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button1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басқару элементінің шерту </a:t>
            </a:r>
            <a:r>
              <a:rPr lang="ru-RU" dirty="0"/>
              <a:t>(</a:t>
            </a:r>
            <a:r>
              <a:rPr lang="ru-RU" dirty="0" err="1"/>
              <a:t>click</a:t>
            </a:r>
            <a:r>
              <a:rPr lang="ru-RU" dirty="0"/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оқиғасын</a:t>
            </a:r>
            <a:r>
              <a:rPr lang="ru-RU" dirty="0"/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өңдейді</a:t>
            </a:r>
            <a:r>
              <a:rPr lang="kk-KZ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0382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7727" y="121865"/>
            <a:ext cx="78488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Оқиғаларды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өңдеу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Обработка событий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8473" y="707835"/>
            <a:ext cx="78488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Қасиеттер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терезесінде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оқиғаларды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өңдеуішін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құру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83" t="18271" r="19865" b="26610"/>
          <a:stretch/>
        </p:blipFill>
        <p:spPr bwMode="auto">
          <a:xfrm>
            <a:off x="899592" y="1107944"/>
            <a:ext cx="5256584" cy="484133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209591" y="1658502"/>
            <a:ext cx="658300" cy="461244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050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7727" y="121865"/>
            <a:ext cx="78488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Оқиғаларды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өңдеу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Обработка событий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8154" y="552388"/>
            <a:ext cx="80570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Оқиғалар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ақпарат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7200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түрлі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басқару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элементтерінің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оқиғалары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мәлңметтерді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Visual Studio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құжаттамасынан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қарауға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басқару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элементін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таңдап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F1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пернесін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басу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электронды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анықтама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ашылады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24"/>
          <a:stretch/>
        </p:blipFill>
        <p:spPr bwMode="auto">
          <a:xfrm>
            <a:off x="588857" y="1752717"/>
            <a:ext cx="7895640" cy="44873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5451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197346"/>
            <a:ext cx="7992888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АТАУЛАР КЕ</a:t>
            </a:r>
            <a:r>
              <a:rPr lang="kk-KZ" sz="2800" b="1" dirty="0">
                <a:latin typeface="Times New Roman" pitchFamily="18" charset="0"/>
                <a:cs typeface="Times New Roman" pitchFamily="18" charset="0"/>
              </a:rPr>
              <a:t>ҢІСТІГІ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Атаулар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кеңістігі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ішінде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белг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б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 та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қырыпқа біріктірілген көптеген класстардан тұратын қабықша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оболочка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Атаулар кеңістігі ішіндегі бағдарламашының өзі келтірген класс атаулары </a:t>
            </a:r>
            <a:r>
              <a:rPr lang="kk-KZ" sz="2000" i="1" dirty="0">
                <a:latin typeface="Times New Roman" pitchFamily="18" charset="0"/>
                <a:cs typeface="Times New Roman" pitchFamily="18" charset="0"/>
              </a:rPr>
              <a:t>бірегей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болуы тиіс. Әр-түрлі атаулар кеңістігінде атаулары бірдей класстар болуы мүмкін. </a:t>
            </a:r>
          </a:p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Класстың толық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немесе анықталған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атауы – бірігей атаулар кеңістігінен және  класстың өз атауынан тұрады. </a:t>
            </a:r>
          </a:p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Атаулар кеңістігінде ішкі атаулар кеңістігінен, сонымен қатар класстар тұрады.</a:t>
            </a:r>
          </a:p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Атаулар кеңістігінің қасиеттері:</a:t>
            </a:r>
          </a:p>
          <a:p>
            <a:pPr marL="457200" lvl="0" indent="-457200" algn="just">
              <a:buFont typeface="Arial" pitchFamily="34" charset="0"/>
              <a:buChar char="•"/>
            </a:pP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Ірі жобалардың қодын жазу бойынша ұйымдастыру </a:t>
            </a:r>
          </a:p>
          <a:p>
            <a:pPr marL="457200" lvl="0" indent="-457200" algn="just">
              <a:buFont typeface="Arial" pitchFamily="34" charset="0"/>
              <a:buChar char="•"/>
            </a:pP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Атаулар кеңістіктері "." операторы қолданылады</a:t>
            </a:r>
          </a:p>
          <a:p>
            <a:pPr marL="457200" lvl="0" indent="-457200" algn="just">
              <a:buFont typeface="Arial" pitchFamily="34" charset="0"/>
              <a:buChar char="•"/>
            </a:pP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директивасын қолдану – әрбір класс үшін атаулар кеңістіктерін жазу қажеттігі болмайды.</a:t>
            </a:r>
          </a:p>
        </p:txBody>
      </p:sp>
    </p:spTree>
    <p:extLst>
      <p:ext uri="{BB962C8B-B14F-4D97-AF65-F5344CB8AC3E}">
        <p14:creationId xmlns:p14="http://schemas.microsoft.com/office/powerpoint/2010/main" val="9232639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2506</TotalTime>
  <Words>3573</Words>
  <Application>Microsoft Office PowerPoint</Application>
  <PresentationFormat>Экран (4:3)</PresentationFormat>
  <Paragraphs>342</Paragraphs>
  <Slides>41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8" baseType="lpstr">
      <vt:lpstr>Arial</vt:lpstr>
      <vt:lpstr>Calibri</vt:lpstr>
      <vt:lpstr>Courier New</vt:lpstr>
      <vt:lpstr>Segoe UI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Гульназ Жомарткызы</cp:lastModifiedBy>
  <cp:revision>87</cp:revision>
  <dcterms:created xsi:type="dcterms:W3CDTF">2016-09-12T16:03:44Z</dcterms:created>
  <dcterms:modified xsi:type="dcterms:W3CDTF">2024-01-22T21:14:21Z</dcterms:modified>
</cp:coreProperties>
</file>